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 id="2147483768" r:id="rId12"/>
    <p:sldMasterId id="2147483780" r:id="rId13"/>
    <p:sldMasterId id="2147483792" r:id="rId14"/>
  </p:sldMasterIdLst>
  <p:notesMasterIdLst>
    <p:notesMasterId r:id="rId47"/>
  </p:notesMasterIdLst>
  <p:sldIdLst>
    <p:sldId id="2796" r:id="rId15"/>
    <p:sldId id="2798" r:id="rId16"/>
    <p:sldId id="2797" r:id="rId17"/>
    <p:sldId id="2838" r:id="rId18"/>
    <p:sldId id="2799" r:id="rId19"/>
    <p:sldId id="2819" r:id="rId20"/>
    <p:sldId id="451" r:id="rId21"/>
    <p:sldId id="2800" r:id="rId22"/>
    <p:sldId id="2820" r:id="rId23"/>
    <p:sldId id="2818" r:id="rId24"/>
    <p:sldId id="2821" r:id="rId25"/>
    <p:sldId id="2650" r:id="rId26"/>
    <p:sldId id="2861" r:id="rId27"/>
    <p:sldId id="2717" r:id="rId28"/>
    <p:sldId id="2837" r:id="rId29"/>
    <p:sldId id="2840" r:id="rId30"/>
    <p:sldId id="2839" r:id="rId31"/>
    <p:sldId id="2841" r:id="rId32"/>
    <p:sldId id="2842" r:id="rId33"/>
    <p:sldId id="2843" r:id="rId34"/>
    <p:sldId id="2844" r:id="rId35"/>
    <p:sldId id="2845" r:id="rId36"/>
    <p:sldId id="2801" r:id="rId37"/>
    <p:sldId id="2677" r:id="rId38"/>
    <p:sldId id="2663" r:id="rId39"/>
    <p:sldId id="2863" r:id="rId40"/>
    <p:sldId id="2862" r:id="rId41"/>
    <p:sldId id="2865" r:id="rId42"/>
    <p:sldId id="2867" r:id="rId43"/>
    <p:sldId id="2866" r:id="rId44"/>
    <p:sldId id="2868" r:id="rId45"/>
    <p:sldId id="2802" r:id="rId46"/>
  </p:sldIdLst>
  <p:sldSz cx="12192000" cy="6858000"/>
  <p:notesSz cx="6858000" cy="9144000"/>
  <p:embeddedFontLst>
    <p:embeddedFont>
      <p:font typeface="站酷文艺体" panose="02010600030101010101" charset="-122"/>
      <p:regular r:id="rId51"/>
    </p:embeddedFont>
    <p:embeddedFont>
      <p:font typeface="站酷小薇LOGO体" panose="02010600030101010101" charset="-122"/>
      <p:regular r:id="rId52"/>
    </p:embeddedFont>
    <p:embeddedFont>
      <p:font typeface="Butler" panose="02010600030101010101" charset="0"/>
      <p:regular r:id="rId53"/>
    </p:embeddedFont>
    <p:embeddedFont>
      <p:font typeface="Cambria Math" panose="02040503050406030204" pitchFamily="18" charset="0"/>
      <p:regular r:id="rId54"/>
    </p:embeddedFont>
    <p:embeddedFont>
      <p:font typeface="Source Sans Pro" panose="020B0503030403020204" pitchFamily="34" charset="0"/>
      <p:regular r:id="rId55"/>
      <p:bold r:id="rId56"/>
      <p:italic r:id="rId57"/>
      <p:boldItalic r:id="rId58"/>
    </p:embeddedFont>
    <p:embeddedFont>
      <p:font typeface="等线" panose="02010600030101010101" pitchFamily="2" charset="-122"/>
      <p:regular r:id="rId59"/>
      <p:bold r:id="rId60"/>
    </p:embeddedFont>
    <p:embeddedFont>
      <p:font typeface="等线 Light" panose="02010600030101010101" pitchFamily="2" charset="-122"/>
      <p:regular r:id="rId61"/>
    </p:embeddedFont>
    <p:embeddedFont>
      <p:font typeface="华文新魏" panose="02010800040101010101" pitchFamily="2" charset="-122"/>
      <p:regular r:id="rId62"/>
    </p:embeddedFont>
    <p:embeddedFont>
      <p:font typeface="华文中宋" panose="02010600040101010101" pitchFamily="2" charset="-122"/>
      <p:regular r:id="rId63"/>
    </p:embeddedFont>
    <p:embeddedFont>
      <p:font typeface="微软雅黑" panose="020B0503020204020204" pitchFamily="34" charset="-122"/>
      <p:regular r:id="rId64"/>
      <p:bold r:id="rId6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021"/>
    <a:srgbClr val="2B6798"/>
    <a:srgbClr val="002E63"/>
    <a:srgbClr val="003166"/>
    <a:srgbClr val="003063"/>
    <a:srgbClr val="003066"/>
    <a:srgbClr val="39D1D6"/>
    <a:srgbClr val="00597B"/>
    <a:srgbClr val="002044"/>
    <a:srgbClr val="0022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5" d="100"/>
          <a:sy n="75" d="100"/>
        </p:scale>
        <p:origin x="300" y="56"/>
      </p:cViewPr>
      <p:guideLst>
        <p:guide orient="horz" pos="2097"/>
        <p:guide pos="3860"/>
        <p:guide pos="7484"/>
        <p:guide pos="214"/>
        <p:guide orient="horz" pos="4154"/>
        <p:guide orient="horz" pos="257"/>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5" Type="http://schemas.openxmlformats.org/officeDocument/2006/relationships/font" Target="fonts/font15.fntdata"/><Relationship Id="rId64" Type="http://schemas.openxmlformats.org/officeDocument/2006/relationships/font" Target="fonts/font14.fntdata"/><Relationship Id="rId63" Type="http://schemas.openxmlformats.org/officeDocument/2006/relationships/font" Target="fonts/font13.fntdata"/><Relationship Id="rId62" Type="http://schemas.openxmlformats.org/officeDocument/2006/relationships/font" Target="fonts/font12.fntdata"/><Relationship Id="rId61" Type="http://schemas.openxmlformats.org/officeDocument/2006/relationships/font" Target="fonts/font11.fntdata"/><Relationship Id="rId60" Type="http://schemas.openxmlformats.org/officeDocument/2006/relationships/font" Target="fonts/font10.fntdata"/><Relationship Id="rId6" Type="http://schemas.openxmlformats.org/officeDocument/2006/relationships/slideMaster" Target="slideMasters/slideMaster5.xml"/><Relationship Id="rId59" Type="http://schemas.openxmlformats.org/officeDocument/2006/relationships/font" Target="fonts/font9.fntdata"/><Relationship Id="rId58" Type="http://schemas.openxmlformats.org/officeDocument/2006/relationships/font" Target="fonts/font8.fntdata"/><Relationship Id="rId57" Type="http://schemas.openxmlformats.org/officeDocument/2006/relationships/font" Target="fonts/font7.fntdata"/><Relationship Id="rId56" Type="http://schemas.openxmlformats.org/officeDocument/2006/relationships/font" Target="fonts/font6.fntdata"/><Relationship Id="rId55" Type="http://schemas.openxmlformats.org/officeDocument/2006/relationships/font" Target="fonts/font5.fntdata"/><Relationship Id="rId54" Type="http://schemas.openxmlformats.org/officeDocument/2006/relationships/font" Target="fonts/font4.fntdata"/><Relationship Id="rId53" Type="http://schemas.openxmlformats.org/officeDocument/2006/relationships/font" Target="fonts/font3.fntdata"/><Relationship Id="rId52" Type="http://schemas.openxmlformats.org/officeDocument/2006/relationships/font" Target="fonts/font2.fntdata"/><Relationship Id="rId51" Type="http://schemas.openxmlformats.org/officeDocument/2006/relationships/font" Target="fonts/font1.fntdata"/><Relationship Id="rId50" Type="http://schemas.openxmlformats.org/officeDocument/2006/relationships/tableStyles" Target="tableStyles.xml"/><Relationship Id="rId5" Type="http://schemas.openxmlformats.org/officeDocument/2006/relationships/slideMaster" Target="slideMasters/slideMaster4.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notesMaster" Target="notesMasters/notesMaster1.xml"/><Relationship Id="rId46" Type="http://schemas.openxmlformats.org/officeDocument/2006/relationships/slide" Target="slides/slide32.xml"/><Relationship Id="rId45" Type="http://schemas.openxmlformats.org/officeDocument/2006/relationships/slide" Target="slides/slide31.xml"/><Relationship Id="rId44" Type="http://schemas.openxmlformats.org/officeDocument/2006/relationships/slide" Target="slides/slide30.xml"/><Relationship Id="rId43" Type="http://schemas.openxmlformats.org/officeDocument/2006/relationships/slide" Target="slides/slide29.xml"/><Relationship Id="rId42" Type="http://schemas.openxmlformats.org/officeDocument/2006/relationships/slide" Target="slides/slide28.xml"/><Relationship Id="rId41" Type="http://schemas.openxmlformats.org/officeDocument/2006/relationships/slide" Target="slides/slide27.xml"/><Relationship Id="rId40" Type="http://schemas.openxmlformats.org/officeDocument/2006/relationships/slide" Target="slides/slide26.xml"/><Relationship Id="rId4" Type="http://schemas.openxmlformats.org/officeDocument/2006/relationships/slideMaster" Target="slideMasters/slideMaster3.xml"/><Relationship Id="rId39" Type="http://schemas.openxmlformats.org/officeDocument/2006/relationships/slide" Target="slides/slide25.xml"/><Relationship Id="rId38" Type="http://schemas.openxmlformats.org/officeDocument/2006/relationships/slide" Target="slides/slide24.xml"/><Relationship Id="rId37" Type="http://schemas.openxmlformats.org/officeDocument/2006/relationships/slide" Target="slides/slide23.xml"/><Relationship Id="rId36" Type="http://schemas.openxmlformats.org/officeDocument/2006/relationships/slide" Target="slides/slide22.xml"/><Relationship Id="rId35" Type="http://schemas.openxmlformats.org/officeDocument/2006/relationships/slide" Target="slides/slide21.xml"/><Relationship Id="rId34" Type="http://schemas.openxmlformats.org/officeDocument/2006/relationships/slide" Target="slides/slide20.xml"/><Relationship Id="rId33" Type="http://schemas.openxmlformats.org/officeDocument/2006/relationships/slide" Target="slides/slide19.xml"/><Relationship Id="rId32" Type="http://schemas.openxmlformats.org/officeDocument/2006/relationships/slide" Target="slides/slide18.xml"/><Relationship Id="rId31" Type="http://schemas.openxmlformats.org/officeDocument/2006/relationships/slide" Target="slides/slide17.xml"/><Relationship Id="rId30" Type="http://schemas.openxmlformats.org/officeDocument/2006/relationships/slide" Target="slides/slide16.xml"/><Relationship Id="rId3" Type="http://schemas.openxmlformats.org/officeDocument/2006/relationships/slideMaster" Target="slideMasters/slideMaster2.xml"/><Relationship Id="rId29" Type="http://schemas.openxmlformats.org/officeDocument/2006/relationships/slide" Target="slides/slide15.xml"/><Relationship Id="rId28" Type="http://schemas.openxmlformats.org/officeDocument/2006/relationships/slide" Target="slides/slide14.xml"/><Relationship Id="rId27" Type="http://schemas.openxmlformats.org/officeDocument/2006/relationships/slide" Target="slides/slide13.xml"/><Relationship Id="rId26" Type="http://schemas.openxmlformats.org/officeDocument/2006/relationships/slide" Target="slides/slide12.xml"/><Relationship Id="rId25" Type="http://schemas.openxmlformats.org/officeDocument/2006/relationships/slide" Target="slides/slide11.xml"/><Relationship Id="rId24" Type="http://schemas.openxmlformats.org/officeDocument/2006/relationships/slide" Target="slides/slide10.xml"/><Relationship Id="rId23" Type="http://schemas.openxmlformats.org/officeDocument/2006/relationships/slide" Target="slides/slide9.xml"/><Relationship Id="rId22" Type="http://schemas.openxmlformats.org/officeDocument/2006/relationships/slide" Target="slides/slide8.xml"/><Relationship Id="rId21" Type="http://schemas.openxmlformats.org/officeDocument/2006/relationships/slide" Target="slides/slide7.xml"/><Relationship Id="rId20" Type="http://schemas.openxmlformats.org/officeDocument/2006/relationships/slide" Target="slides/slide6.xml"/><Relationship Id="rId2" Type="http://schemas.openxmlformats.org/officeDocument/2006/relationships/theme" Target="theme/theme1.xml"/><Relationship Id="rId19" Type="http://schemas.openxmlformats.org/officeDocument/2006/relationships/slide" Target="slides/slide5.xml"/><Relationship Id="rId18" Type="http://schemas.openxmlformats.org/officeDocument/2006/relationships/slide" Target="slides/slide4.xml"/><Relationship Id="rId17" Type="http://schemas.openxmlformats.org/officeDocument/2006/relationships/slide" Target="slides/slide3.xml"/><Relationship Id="rId16" Type="http://schemas.openxmlformats.org/officeDocument/2006/relationships/slide" Target="slides/slide2.xml"/><Relationship Id="rId15" Type="http://schemas.openxmlformats.org/officeDocument/2006/relationships/slide" Target="slides/slide1.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8F2A98A-ED40-4FFF-8E6B-E5D756035D88}" type="doc">
      <dgm:prSet loTypeId="urn:microsoft.com/office/officeart/2005/8/layout/chevron1" loCatId="process" qsTypeId="urn:microsoft.com/office/officeart/2005/8/quickstyle/simple1#1" qsCatId="simple" csTypeId="urn:microsoft.com/office/officeart/2005/8/colors/accent1_2#1" csCatId="accent1" phldr="0"/>
      <dgm:spPr/>
    </dgm:pt>
    <dgm:pt modelId="{18DCDAF9-9AE0-4ED0-85BE-8AB9B31C719D}" type="pres">
      <dgm:prSet presAssocID="{B8F2A98A-ED40-4FFF-8E6B-E5D756035D88}" presName="Name0" presStyleCnt="0">
        <dgm:presLayoutVars>
          <dgm:dir/>
          <dgm:animLvl val="lvl"/>
          <dgm:resizeHandles val="exact"/>
        </dgm:presLayoutVars>
      </dgm:prSet>
      <dgm:spPr/>
    </dgm:pt>
  </dgm:ptLst>
  <dgm:cxnLst>
    <dgm:cxn modelId="{BFA6D698-2EBC-4E2C-915D-4C2BBB4CE426}" type="presOf" srcId="{B8F2A98A-ED40-4FFF-8E6B-E5D756035D88}" destId="{18DCDAF9-9AE0-4ED0-85BE-8AB9B31C719D}"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1C80C4-3C37-4B06-AC2A-25F05322FDE0}" type="doc">
      <dgm:prSet loTypeId="urn:microsoft.com/office/officeart/2005/8/layout/list1#1" loCatId="list" qsTypeId="urn:microsoft.com/office/officeart/2005/8/quickstyle/simple1#2" qsCatId="simple" csTypeId="urn:microsoft.com/office/officeart/2005/8/colors/accent0_3#1" csCatId="accent1" phldr="1"/>
      <dgm:spPr/>
      <dgm:t>
        <a:bodyPr/>
        <a:lstStyle/>
        <a:p>
          <a:endParaRPr lang="zh-CN" altLang="en-US"/>
        </a:p>
      </dgm:t>
    </dgm:pt>
    <dgm:pt modelId="{79F64CC5-B0A0-473A-A647-A8DB6562D23B}">
      <dgm:prSet phldrT="[文本]" phldr="0" custT="0"/>
      <dgm:spPr>
        <a:solidFill>
          <a:srgbClr val="39D1D6"/>
        </a:solidFill>
      </dgm:spPr>
      <dgm:t>
        <a:bodyPr vert="horz" wrap="square"/>
        <a:lstStyle/>
        <a:p>
          <a:pPr>
            <a:lnSpc>
              <a:spcPct val="100000"/>
            </a:lnSpc>
            <a:spcBef>
              <a:spcPct val="0"/>
            </a:spcBef>
            <a:spcAft>
              <a:spcPct val="35000"/>
            </a:spcAft>
          </a:pPr>
          <a:r>
            <a:rPr lang="en-US" altLang="zh-CN"/>
            <a:t>Decision tress —  78.929%</a:t>
          </a:r>
        </a:p>
      </dgm:t>
    </dgm:pt>
    <dgm:pt modelId="{702F6268-E14C-45D5-8115-297DAA4B759C}" cxnId="{7965E29C-112F-490B-8B08-5CAA08FFB003}" type="parTrans">
      <dgm:prSet/>
      <dgm:spPr/>
      <dgm:t>
        <a:bodyPr/>
        <a:lstStyle/>
        <a:p>
          <a:endParaRPr lang="zh-CN" altLang="en-US"/>
        </a:p>
      </dgm:t>
    </dgm:pt>
    <dgm:pt modelId="{981E424B-A63B-4DF7-BC97-1D5B2B7044B1}" cxnId="{7965E29C-112F-490B-8B08-5CAA08FFB003}" type="sibTrans">
      <dgm:prSet/>
      <dgm:spPr/>
      <dgm:t>
        <a:bodyPr/>
        <a:lstStyle/>
        <a:p>
          <a:endParaRPr lang="zh-CN" altLang="en-US"/>
        </a:p>
      </dgm:t>
    </dgm:pt>
    <dgm:pt modelId="{D4AB1542-9F74-4E45-B615-57F5DFDC43EE}">
      <dgm:prSet phldrT="[文本]" phldr="0" custT="0"/>
      <dgm:spPr>
        <a:solidFill>
          <a:srgbClr val="39D1D6"/>
        </a:solidFill>
      </dgm:spPr>
      <dgm:t>
        <a:bodyPr vert="horz" wrap="square"/>
        <a:lstStyle/>
        <a:p>
          <a:pPr>
            <a:lnSpc>
              <a:spcPct val="100000"/>
            </a:lnSpc>
            <a:spcBef>
              <a:spcPct val="0"/>
            </a:spcBef>
            <a:spcAft>
              <a:spcPct val="35000"/>
            </a:spcAft>
          </a:pPr>
          <a:r>
            <a:rPr lang="en-US" altLang="zh-CN" dirty="0"/>
            <a:t>Logistic — 82.2742 %</a:t>
          </a:r>
        </a:p>
      </dgm:t>
    </dgm:pt>
    <dgm:pt modelId="{DCA1BD93-FD98-4A06-8ECE-28E6935BECED}" cxnId="{52D1C900-7C63-4CCC-9C5A-DA7C159BD507}" type="parTrans">
      <dgm:prSet/>
      <dgm:spPr/>
      <dgm:t>
        <a:bodyPr/>
        <a:lstStyle/>
        <a:p>
          <a:endParaRPr lang="zh-CN" altLang="en-US"/>
        </a:p>
      </dgm:t>
    </dgm:pt>
    <dgm:pt modelId="{69748832-ECC5-4F63-A6AC-8504A7E906B9}" cxnId="{52D1C900-7C63-4CCC-9C5A-DA7C159BD507}" type="sibTrans">
      <dgm:prSet/>
      <dgm:spPr/>
      <dgm:t>
        <a:bodyPr/>
        <a:lstStyle/>
        <a:p>
          <a:endParaRPr lang="zh-CN" altLang="en-US"/>
        </a:p>
      </dgm:t>
    </dgm:pt>
    <dgm:pt modelId="{E484A0DB-ADE2-41BB-B1F9-A397557174FE}">
      <dgm:prSet phldrT="[文本]"/>
      <dgm:spPr>
        <a:solidFill>
          <a:srgbClr val="39D1D6"/>
        </a:solidFill>
      </dgm:spPr>
      <dgm:t>
        <a:bodyPr/>
        <a:lstStyle/>
        <a:p>
          <a:pPr>
            <a:lnSpc>
              <a:spcPct val="100000"/>
            </a:lnSpc>
          </a:pPr>
          <a:r>
            <a:rPr lang="en-US" altLang="zh-CN" dirty="0"/>
            <a:t>FC neural network— 96.6667%  </a:t>
          </a:r>
        </a:p>
      </dgm:t>
    </dgm:pt>
    <dgm:pt modelId="{0D3844BD-A934-4ADF-8CEC-4B7101CACCC9}" cxnId="{46CFDD47-8AEC-47EC-94B5-4B8DA1489B28}" type="parTrans">
      <dgm:prSet/>
      <dgm:spPr/>
      <dgm:t>
        <a:bodyPr/>
        <a:lstStyle/>
        <a:p>
          <a:endParaRPr lang="zh-CN" altLang="en-US"/>
        </a:p>
      </dgm:t>
    </dgm:pt>
    <dgm:pt modelId="{FC59B45A-A616-4E16-B98F-7EBC1D5DDF85}" cxnId="{46CFDD47-8AEC-47EC-94B5-4B8DA1489B28}" type="sibTrans">
      <dgm:prSet/>
      <dgm:spPr/>
      <dgm:t>
        <a:bodyPr/>
        <a:lstStyle/>
        <a:p>
          <a:endParaRPr lang="zh-CN" altLang="en-US"/>
        </a:p>
      </dgm:t>
    </dgm:pt>
    <dgm:pt modelId="{EE3CB678-3AF3-48EB-A9A3-4C9B3B638DF4}" type="pres">
      <dgm:prSet presAssocID="{501C80C4-3C37-4B06-AC2A-25F05322FDE0}" presName="linear" presStyleCnt="0">
        <dgm:presLayoutVars>
          <dgm:dir/>
          <dgm:animLvl val="lvl"/>
          <dgm:resizeHandles val="exact"/>
        </dgm:presLayoutVars>
      </dgm:prSet>
      <dgm:spPr/>
    </dgm:pt>
    <dgm:pt modelId="{A787D67B-DDA1-4988-8415-DCD48FC3EA83}" type="pres">
      <dgm:prSet presAssocID="{79F64CC5-B0A0-473A-A647-A8DB6562D23B}" presName="parentLin" presStyleCnt="0"/>
      <dgm:spPr/>
    </dgm:pt>
    <dgm:pt modelId="{0797CEA2-9F9D-4159-A8DC-2F0D60611F3B}" type="pres">
      <dgm:prSet presAssocID="{79F64CC5-B0A0-473A-A647-A8DB6562D23B}" presName="parentLeftMargin" presStyleLbl="node1" presStyleIdx="0" presStyleCnt="3"/>
      <dgm:spPr/>
    </dgm:pt>
    <dgm:pt modelId="{2968AA41-C1D3-4EDF-9DB3-378F66B2FD39}" type="pres">
      <dgm:prSet presAssocID="{79F64CC5-B0A0-473A-A647-A8DB6562D23B}" presName="parentText" presStyleLbl="node1" presStyleIdx="0" presStyleCnt="3">
        <dgm:presLayoutVars>
          <dgm:chMax val="0"/>
          <dgm:bulletEnabled val="1"/>
        </dgm:presLayoutVars>
      </dgm:prSet>
      <dgm:spPr/>
    </dgm:pt>
    <dgm:pt modelId="{D61417B3-60F3-4BE3-8E8F-9CEC27ECBCDA}" type="pres">
      <dgm:prSet presAssocID="{79F64CC5-B0A0-473A-A647-A8DB6562D23B}" presName="negativeSpace" presStyleCnt="0"/>
      <dgm:spPr/>
    </dgm:pt>
    <dgm:pt modelId="{D167D85B-ED5F-4134-9F18-E6B4BAE0C614}" type="pres">
      <dgm:prSet presAssocID="{79F64CC5-B0A0-473A-A647-A8DB6562D23B}" presName="childText" presStyleLbl="conFgAcc1" presStyleIdx="0" presStyleCnt="3">
        <dgm:presLayoutVars>
          <dgm:bulletEnabled val="1"/>
        </dgm:presLayoutVars>
      </dgm:prSet>
      <dgm:spPr>
        <a:solidFill>
          <a:schemeClr val="bg1"/>
        </a:solidFill>
      </dgm:spPr>
    </dgm:pt>
    <dgm:pt modelId="{6402558A-B637-4118-8793-2FA57B2393DA}" type="pres">
      <dgm:prSet presAssocID="{981E424B-A63B-4DF7-BC97-1D5B2B7044B1}" presName="spaceBetweenRectangles" presStyleCnt="0"/>
      <dgm:spPr/>
    </dgm:pt>
    <dgm:pt modelId="{8E561E53-8519-43F2-B9E7-546C3EB01970}" type="pres">
      <dgm:prSet presAssocID="{D4AB1542-9F74-4E45-B615-57F5DFDC43EE}" presName="parentLin" presStyleCnt="0"/>
      <dgm:spPr/>
    </dgm:pt>
    <dgm:pt modelId="{3559B5A5-3E91-49F5-A868-297DBB575668}" type="pres">
      <dgm:prSet presAssocID="{D4AB1542-9F74-4E45-B615-57F5DFDC43EE}" presName="parentLeftMargin" presStyleLbl="node1" presStyleIdx="0" presStyleCnt="3"/>
      <dgm:spPr/>
    </dgm:pt>
    <dgm:pt modelId="{48FABA9F-C289-434B-8864-E8FC1B5C2F60}" type="pres">
      <dgm:prSet presAssocID="{D4AB1542-9F74-4E45-B615-57F5DFDC43EE}" presName="parentText" presStyleLbl="node1" presStyleIdx="1" presStyleCnt="3">
        <dgm:presLayoutVars>
          <dgm:chMax val="0"/>
          <dgm:bulletEnabled val="1"/>
        </dgm:presLayoutVars>
      </dgm:prSet>
      <dgm:spPr/>
    </dgm:pt>
    <dgm:pt modelId="{72F65D9D-7898-4EE1-ADBC-A6F5139DEC13}" type="pres">
      <dgm:prSet presAssocID="{D4AB1542-9F74-4E45-B615-57F5DFDC43EE}" presName="negativeSpace" presStyleCnt="0"/>
      <dgm:spPr/>
    </dgm:pt>
    <dgm:pt modelId="{6B4B0D2A-F76A-4881-A678-1599A9C1764F}" type="pres">
      <dgm:prSet presAssocID="{D4AB1542-9F74-4E45-B615-57F5DFDC43EE}" presName="childText" presStyleLbl="conFgAcc1" presStyleIdx="1" presStyleCnt="3">
        <dgm:presLayoutVars>
          <dgm:bulletEnabled val="1"/>
        </dgm:presLayoutVars>
      </dgm:prSet>
      <dgm:spPr>
        <a:solidFill>
          <a:schemeClr val="bg1"/>
        </a:solidFill>
      </dgm:spPr>
    </dgm:pt>
    <dgm:pt modelId="{4CCA9E30-BEB2-4B5D-BA10-E5FCB43776E3}" type="pres">
      <dgm:prSet presAssocID="{69748832-ECC5-4F63-A6AC-8504A7E906B9}" presName="spaceBetweenRectangles" presStyleCnt="0"/>
      <dgm:spPr/>
    </dgm:pt>
    <dgm:pt modelId="{E366F1EF-FE80-457B-9C6A-8A0AC673FB1B}" type="pres">
      <dgm:prSet presAssocID="{E484A0DB-ADE2-41BB-B1F9-A397557174FE}" presName="parentLin" presStyleCnt="0"/>
      <dgm:spPr/>
    </dgm:pt>
    <dgm:pt modelId="{06AA40BB-9886-4B46-8ECB-F4B42996D2E4}" type="pres">
      <dgm:prSet presAssocID="{E484A0DB-ADE2-41BB-B1F9-A397557174FE}" presName="parentLeftMargin" presStyleLbl="node1" presStyleIdx="1" presStyleCnt="3"/>
      <dgm:spPr/>
    </dgm:pt>
    <dgm:pt modelId="{E2F3FA2F-E1C7-4C05-8B05-C32B42A9A930}" type="pres">
      <dgm:prSet presAssocID="{E484A0DB-ADE2-41BB-B1F9-A397557174FE}" presName="parentText" presStyleLbl="node1" presStyleIdx="2" presStyleCnt="3">
        <dgm:presLayoutVars>
          <dgm:chMax val="0"/>
          <dgm:bulletEnabled val="1"/>
        </dgm:presLayoutVars>
      </dgm:prSet>
      <dgm:spPr/>
    </dgm:pt>
    <dgm:pt modelId="{C36A5161-621C-488B-95ED-161DD8C18700}" type="pres">
      <dgm:prSet presAssocID="{E484A0DB-ADE2-41BB-B1F9-A397557174FE}" presName="negativeSpace" presStyleCnt="0"/>
      <dgm:spPr/>
    </dgm:pt>
    <dgm:pt modelId="{F2D507D6-5CB7-4C81-896F-18FAF0126329}" type="pres">
      <dgm:prSet presAssocID="{E484A0DB-ADE2-41BB-B1F9-A397557174FE}" presName="childText" presStyleLbl="conFgAcc1" presStyleIdx="2" presStyleCnt="3">
        <dgm:presLayoutVars>
          <dgm:bulletEnabled val="1"/>
        </dgm:presLayoutVars>
      </dgm:prSet>
      <dgm:spPr>
        <a:solidFill>
          <a:schemeClr val="bg1"/>
        </a:solidFill>
      </dgm:spPr>
    </dgm:pt>
  </dgm:ptLst>
  <dgm:cxnLst>
    <dgm:cxn modelId="{52D1C900-7C63-4CCC-9C5A-DA7C159BD507}" srcId="{501C80C4-3C37-4B06-AC2A-25F05322FDE0}" destId="{D4AB1542-9F74-4E45-B615-57F5DFDC43EE}" srcOrd="1" destOrd="0" parTransId="{DCA1BD93-FD98-4A06-8ECE-28E6935BECED}" sibTransId="{69748832-ECC5-4F63-A6AC-8504A7E906B9}"/>
    <dgm:cxn modelId="{8D0AAE2D-2771-45C3-9E30-05515BF4B9F0}" type="presOf" srcId="{E484A0DB-ADE2-41BB-B1F9-A397557174FE}" destId="{06AA40BB-9886-4B46-8ECB-F4B42996D2E4}" srcOrd="0" destOrd="0" presId="urn:microsoft.com/office/officeart/2005/8/layout/list1#1"/>
    <dgm:cxn modelId="{22690243-E9EB-4E5F-A2A4-1B377C9268B3}" type="presOf" srcId="{E484A0DB-ADE2-41BB-B1F9-A397557174FE}" destId="{E2F3FA2F-E1C7-4C05-8B05-C32B42A9A930}" srcOrd="1" destOrd="0" presId="urn:microsoft.com/office/officeart/2005/8/layout/list1#1"/>
    <dgm:cxn modelId="{46CFDD47-8AEC-47EC-94B5-4B8DA1489B28}" srcId="{501C80C4-3C37-4B06-AC2A-25F05322FDE0}" destId="{E484A0DB-ADE2-41BB-B1F9-A397557174FE}" srcOrd="2" destOrd="0" parTransId="{0D3844BD-A934-4ADF-8CEC-4B7101CACCC9}" sibTransId="{FC59B45A-A616-4E16-B98F-7EBC1D5DDF85}"/>
    <dgm:cxn modelId="{5CDF0488-4EAD-4FC9-8B3D-31AEEA3C2571}" type="presOf" srcId="{501C80C4-3C37-4B06-AC2A-25F05322FDE0}" destId="{EE3CB678-3AF3-48EB-A9A3-4C9B3B638DF4}" srcOrd="0" destOrd="0" presId="urn:microsoft.com/office/officeart/2005/8/layout/list1#1"/>
    <dgm:cxn modelId="{7965E29C-112F-490B-8B08-5CAA08FFB003}" srcId="{501C80C4-3C37-4B06-AC2A-25F05322FDE0}" destId="{79F64CC5-B0A0-473A-A647-A8DB6562D23B}" srcOrd="0" destOrd="0" parTransId="{702F6268-E14C-45D5-8115-297DAA4B759C}" sibTransId="{981E424B-A63B-4DF7-BC97-1D5B2B7044B1}"/>
    <dgm:cxn modelId="{D839C89D-D260-4EC6-8230-611978FB19E7}" type="presOf" srcId="{79F64CC5-B0A0-473A-A647-A8DB6562D23B}" destId="{0797CEA2-9F9D-4159-A8DC-2F0D60611F3B}" srcOrd="0" destOrd="0" presId="urn:microsoft.com/office/officeart/2005/8/layout/list1#1"/>
    <dgm:cxn modelId="{172F63D6-0147-4226-A6ED-515E8F9338A9}" type="presOf" srcId="{D4AB1542-9F74-4E45-B615-57F5DFDC43EE}" destId="{3559B5A5-3E91-49F5-A868-297DBB575668}" srcOrd="0" destOrd="0" presId="urn:microsoft.com/office/officeart/2005/8/layout/list1#1"/>
    <dgm:cxn modelId="{DEACDED8-71B9-4796-B705-3294F41957B9}" type="presOf" srcId="{79F64CC5-B0A0-473A-A647-A8DB6562D23B}" destId="{2968AA41-C1D3-4EDF-9DB3-378F66B2FD39}" srcOrd="1" destOrd="0" presId="urn:microsoft.com/office/officeart/2005/8/layout/list1#1"/>
    <dgm:cxn modelId="{E376F7FF-28B1-4497-8A03-F60F363D9E21}" type="presOf" srcId="{D4AB1542-9F74-4E45-B615-57F5DFDC43EE}" destId="{48FABA9F-C289-434B-8864-E8FC1B5C2F60}" srcOrd="1" destOrd="0" presId="urn:microsoft.com/office/officeart/2005/8/layout/list1#1"/>
    <dgm:cxn modelId="{C048B277-66CF-47EA-8006-B74F86D6CB32}" type="presParOf" srcId="{EE3CB678-3AF3-48EB-A9A3-4C9B3B638DF4}" destId="{A787D67B-DDA1-4988-8415-DCD48FC3EA83}" srcOrd="0" destOrd="0" presId="urn:microsoft.com/office/officeart/2005/8/layout/list1#1"/>
    <dgm:cxn modelId="{747FB532-D14C-4DB9-B341-5CDA7718CCF1}" type="presParOf" srcId="{A787D67B-DDA1-4988-8415-DCD48FC3EA83}" destId="{0797CEA2-9F9D-4159-A8DC-2F0D60611F3B}" srcOrd="0" destOrd="0" presId="urn:microsoft.com/office/officeart/2005/8/layout/list1#1"/>
    <dgm:cxn modelId="{40A2643A-6707-4C32-915B-9B6D18A3C2F4}" type="presParOf" srcId="{A787D67B-DDA1-4988-8415-DCD48FC3EA83}" destId="{2968AA41-C1D3-4EDF-9DB3-378F66B2FD39}" srcOrd="1" destOrd="0" presId="urn:microsoft.com/office/officeart/2005/8/layout/list1#1"/>
    <dgm:cxn modelId="{EA34A001-7016-4CFE-B3B4-A1A3CE6B768A}" type="presParOf" srcId="{EE3CB678-3AF3-48EB-A9A3-4C9B3B638DF4}" destId="{D61417B3-60F3-4BE3-8E8F-9CEC27ECBCDA}" srcOrd="1" destOrd="0" presId="urn:microsoft.com/office/officeart/2005/8/layout/list1#1"/>
    <dgm:cxn modelId="{34F1C9D1-AD68-46EF-8A47-913590C426D3}" type="presParOf" srcId="{EE3CB678-3AF3-48EB-A9A3-4C9B3B638DF4}" destId="{D167D85B-ED5F-4134-9F18-E6B4BAE0C614}" srcOrd="2" destOrd="0" presId="urn:microsoft.com/office/officeart/2005/8/layout/list1#1"/>
    <dgm:cxn modelId="{7C1F9435-4AAE-4659-94BB-904C79BD3392}" type="presParOf" srcId="{EE3CB678-3AF3-48EB-A9A3-4C9B3B638DF4}" destId="{6402558A-B637-4118-8793-2FA57B2393DA}" srcOrd="3" destOrd="0" presId="urn:microsoft.com/office/officeart/2005/8/layout/list1#1"/>
    <dgm:cxn modelId="{65E335FA-B08B-485C-91E1-AD8E20B08F93}" type="presParOf" srcId="{EE3CB678-3AF3-48EB-A9A3-4C9B3B638DF4}" destId="{8E561E53-8519-43F2-B9E7-546C3EB01970}" srcOrd="4" destOrd="0" presId="urn:microsoft.com/office/officeart/2005/8/layout/list1#1"/>
    <dgm:cxn modelId="{526CB860-76D2-4658-98F5-788BA9DD8851}" type="presParOf" srcId="{8E561E53-8519-43F2-B9E7-546C3EB01970}" destId="{3559B5A5-3E91-49F5-A868-297DBB575668}" srcOrd="0" destOrd="0" presId="urn:microsoft.com/office/officeart/2005/8/layout/list1#1"/>
    <dgm:cxn modelId="{B5D7FCA6-38A2-470B-8E42-B87D97C1AEAF}" type="presParOf" srcId="{8E561E53-8519-43F2-B9E7-546C3EB01970}" destId="{48FABA9F-C289-434B-8864-E8FC1B5C2F60}" srcOrd="1" destOrd="0" presId="urn:microsoft.com/office/officeart/2005/8/layout/list1#1"/>
    <dgm:cxn modelId="{73F5DD9A-B70A-47F1-B94F-70103F39AB11}" type="presParOf" srcId="{EE3CB678-3AF3-48EB-A9A3-4C9B3B638DF4}" destId="{72F65D9D-7898-4EE1-ADBC-A6F5139DEC13}" srcOrd="5" destOrd="0" presId="urn:microsoft.com/office/officeart/2005/8/layout/list1#1"/>
    <dgm:cxn modelId="{7DE7F56C-8963-4755-B3A2-3F935D995FD6}" type="presParOf" srcId="{EE3CB678-3AF3-48EB-A9A3-4C9B3B638DF4}" destId="{6B4B0D2A-F76A-4881-A678-1599A9C1764F}" srcOrd="6" destOrd="0" presId="urn:microsoft.com/office/officeart/2005/8/layout/list1#1"/>
    <dgm:cxn modelId="{0A362993-F790-490B-88EF-655C2803182B}" type="presParOf" srcId="{EE3CB678-3AF3-48EB-A9A3-4C9B3B638DF4}" destId="{4CCA9E30-BEB2-4B5D-BA10-E5FCB43776E3}" srcOrd="7" destOrd="0" presId="urn:microsoft.com/office/officeart/2005/8/layout/list1#1"/>
    <dgm:cxn modelId="{0BE8CF90-0292-44E9-91D7-48D11080D01D}" type="presParOf" srcId="{EE3CB678-3AF3-48EB-A9A3-4C9B3B638DF4}" destId="{E366F1EF-FE80-457B-9C6A-8A0AC673FB1B}" srcOrd="8" destOrd="0" presId="urn:microsoft.com/office/officeart/2005/8/layout/list1#1"/>
    <dgm:cxn modelId="{1DB7D6EE-3460-4656-B276-1E50F0D0D8B5}" type="presParOf" srcId="{E366F1EF-FE80-457B-9C6A-8A0AC673FB1B}" destId="{06AA40BB-9886-4B46-8ECB-F4B42996D2E4}" srcOrd="0" destOrd="0" presId="urn:microsoft.com/office/officeart/2005/8/layout/list1#1"/>
    <dgm:cxn modelId="{669E1213-E3C0-433B-AB03-0299675868A8}" type="presParOf" srcId="{E366F1EF-FE80-457B-9C6A-8A0AC673FB1B}" destId="{E2F3FA2F-E1C7-4C05-8B05-C32B42A9A930}" srcOrd="1" destOrd="0" presId="urn:microsoft.com/office/officeart/2005/8/layout/list1#1"/>
    <dgm:cxn modelId="{3C1ED2F4-572B-4E6A-A8AA-53D7F9ABD354}" type="presParOf" srcId="{EE3CB678-3AF3-48EB-A9A3-4C9B3B638DF4}" destId="{C36A5161-621C-488B-95ED-161DD8C18700}" srcOrd="9" destOrd="0" presId="urn:microsoft.com/office/officeart/2005/8/layout/list1#1"/>
    <dgm:cxn modelId="{95EA1ECE-7412-4A1D-8E52-8BCABA3C6889}" type="presParOf" srcId="{EE3CB678-3AF3-48EB-A9A3-4C9B3B638DF4}" destId="{F2D507D6-5CB7-4C81-896F-18FAF0126329}" srcOrd="10" destOrd="0" presId="urn:microsoft.com/office/officeart/2005/8/layout/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67D85B-ED5F-4134-9F18-E6B4BAE0C614}">
      <dsp:nvSpPr>
        <dsp:cNvPr id="0" name=""/>
        <dsp:cNvSpPr/>
      </dsp:nvSpPr>
      <dsp:spPr>
        <a:xfrm>
          <a:off x="0" y="479014"/>
          <a:ext cx="6842125" cy="680400"/>
        </a:xfrm>
        <a:prstGeom prst="rect">
          <a:avLst/>
        </a:prstGeom>
        <a:solidFill>
          <a:schemeClr val="bg1"/>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68AA41-C1D3-4EDF-9DB3-378F66B2FD39}">
      <dsp:nvSpPr>
        <dsp:cNvPr id="0" name=""/>
        <dsp:cNvSpPr/>
      </dsp:nvSpPr>
      <dsp:spPr>
        <a:xfrm>
          <a:off x="342106" y="80494"/>
          <a:ext cx="4789487" cy="797040"/>
        </a:xfrm>
        <a:prstGeom prst="roundRect">
          <a:avLst/>
        </a:prstGeom>
        <a:solidFill>
          <a:srgbClr val="39D1D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1031" tIns="0" rIns="181031" bIns="0" numCol="1" spcCol="1270" anchor="ctr" anchorCtr="0">
          <a:noAutofit/>
        </a:bodyPr>
        <a:lstStyle/>
        <a:p>
          <a:pPr marL="0" lvl="0" indent="0" algn="l" defTabSz="1200150">
            <a:lnSpc>
              <a:spcPct val="100000"/>
            </a:lnSpc>
            <a:spcBef>
              <a:spcPct val="0"/>
            </a:spcBef>
            <a:spcAft>
              <a:spcPct val="35000"/>
            </a:spcAft>
            <a:buNone/>
          </a:pPr>
          <a:r>
            <a:rPr lang="en-US" altLang="zh-CN" sz="2700" kern="1200"/>
            <a:t>Decision tress —  78.929%</a:t>
          </a:r>
        </a:p>
      </dsp:txBody>
      <dsp:txXfrm>
        <a:off x="381014" y="119402"/>
        <a:ext cx="4711671" cy="719224"/>
      </dsp:txXfrm>
    </dsp:sp>
    <dsp:sp modelId="{6B4B0D2A-F76A-4881-A678-1599A9C1764F}">
      <dsp:nvSpPr>
        <dsp:cNvPr id="0" name=""/>
        <dsp:cNvSpPr/>
      </dsp:nvSpPr>
      <dsp:spPr>
        <a:xfrm>
          <a:off x="0" y="1703735"/>
          <a:ext cx="6842125" cy="680400"/>
        </a:xfrm>
        <a:prstGeom prst="rect">
          <a:avLst/>
        </a:prstGeom>
        <a:solidFill>
          <a:schemeClr val="bg1"/>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FABA9F-C289-434B-8864-E8FC1B5C2F60}">
      <dsp:nvSpPr>
        <dsp:cNvPr id="0" name=""/>
        <dsp:cNvSpPr/>
      </dsp:nvSpPr>
      <dsp:spPr>
        <a:xfrm>
          <a:off x="342106" y="1305214"/>
          <a:ext cx="4789487" cy="797040"/>
        </a:xfrm>
        <a:prstGeom prst="roundRect">
          <a:avLst/>
        </a:prstGeom>
        <a:solidFill>
          <a:srgbClr val="39D1D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1031" tIns="0" rIns="181031" bIns="0" numCol="1" spcCol="1270" anchor="ctr" anchorCtr="0">
          <a:noAutofit/>
        </a:bodyPr>
        <a:lstStyle/>
        <a:p>
          <a:pPr marL="0" lvl="0" indent="0" algn="l" defTabSz="1200150">
            <a:lnSpc>
              <a:spcPct val="100000"/>
            </a:lnSpc>
            <a:spcBef>
              <a:spcPct val="0"/>
            </a:spcBef>
            <a:spcAft>
              <a:spcPct val="35000"/>
            </a:spcAft>
            <a:buNone/>
          </a:pPr>
          <a:r>
            <a:rPr lang="en-US" altLang="zh-CN" sz="2700" kern="1200" dirty="0"/>
            <a:t>Logistic — 82.2742 %</a:t>
          </a:r>
        </a:p>
      </dsp:txBody>
      <dsp:txXfrm>
        <a:off x="381014" y="1344122"/>
        <a:ext cx="4711671" cy="719224"/>
      </dsp:txXfrm>
    </dsp:sp>
    <dsp:sp modelId="{F2D507D6-5CB7-4C81-896F-18FAF0126329}">
      <dsp:nvSpPr>
        <dsp:cNvPr id="0" name=""/>
        <dsp:cNvSpPr/>
      </dsp:nvSpPr>
      <dsp:spPr>
        <a:xfrm>
          <a:off x="0" y="2928455"/>
          <a:ext cx="6842125" cy="680400"/>
        </a:xfrm>
        <a:prstGeom prst="rect">
          <a:avLst/>
        </a:prstGeom>
        <a:solidFill>
          <a:schemeClr val="bg1"/>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F3FA2F-E1C7-4C05-8B05-C32B42A9A930}">
      <dsp:nvSpPr>
        <dsp:cNvPr id="0" name=""/>
        <dsp:cNvSpPr/>
      </dsp:nvSpPr>
      <dsp:spPr>
        <a:xfrm>
          <a:off x="342106" y="2529935"/>
          <a:ext cx="4789487" cy="797040"/>
        </a:xfrm>
        <a:prstGeom prst="roundRect">
          <a:avLst/>
        </a:prstGeom>
        <a:solidFill>
          <a:srgbClr val="39D1D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1031" tIns="0" rIns="181031" bIns="0" numCol="1" spcCol="1270" anchor="ctr" anchorCtr="0">
          <a:noAutofit/>
        </a:bodyPr>
        <a:lstStyle/>
        <a:p>
          <a:pPr marL="0" lvl="0" indent="0" algn="l" defTabSz="1200150">
            <a:lnSpc>
              <a:spcPct val="100000"/>
            </a:lnSpc>
            <a:spcBef>
              <a:spcPct val="0"/>
            </a:spcBef>
            <a:spcAft>
              <a:spcPct val="35000"/>
            </a:spcAft>
            <a:buNone/>
          </a:pPr>
          <a:r>
            <a:rPr lang="en-US" altLang="zh-CN" sz="2700" kern="1200" dirty="0"/>
            <a:t>FC neural network— 96.6667%  </a:t>
          </a:r>
        </a:p>
      </dsp:txBody>
      <dsp:txXfrm>
        <a:off x="381014" y="2568843"/>
        <a:ext cx="4711671" cy="7192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9B9245-80DD-49B3-8949-2AB6F3245F8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D74A65-7E13-41D0-B5C0-AB5D567F3D4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EEA3C0C-DB03-4AAA-AA48-8C6647ACE6E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5501D6-F31E-4E97-A2A3-8F1C73F1BC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EEA3C0C-DB03-4AAA-AA48-8C6647ACE6E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5501D6-F31E-4E97-A2A3-8F1C73F1BC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F8AC9C9-86B5-49D6-A466-257F099E7B5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1A5927-F635-4FB4-9E96-EDD4869E403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F8AC9C9-86B5-49D6-A466-257F099E7B5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1A5927-F635-4FB4-9E96-EDD4869E403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F8AC9C9-86B5-49D6-A466-257F099E7B5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1A5927-F635-4FB4-9E96-EDD4869E403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F8AC9C9-86B5-49D6-A466-257F099E7B5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C1A5927-F635-4FB4-9E96-EDD4869E403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F8AC9C9-86B5-49D6-A466-257F099E7B5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C1A5927-F635-4FB4-9E96-EDD4869E403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F8AC9C9-86B5-49D6-A466-257F099E7B5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C1A5927-F635-4FB4-9E96-EDD4869E403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F8AC9C9-86B5-49D6-A466-257F099E7B5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C1A5927-F635-4FB4-9E96-EDD4869E403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F8AC9C9-86B5-49D6-A466-257F099E7B5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C1A5927-F635-4FB4-9E96-EDD4869E403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F8AC9C9-86B5-49D6-A466-257F099E7B5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C1A5927-F635-4FB4-9E96-EDD4869E403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F8AC9C9-86B5-49D6-A466-257F099E7B5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1A5927-F635-4FB4-9E96-EDD4869E403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EEA3C0C-DB03-4AAA-AA48-8C6647ACE6E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5501D6-F31E-4E97-A2A3-8F1C73F1BC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F8AC9C9-86B5-49D6-A466-257F099E7B5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1A5927-F635-4FB4-9E96-EDD4869E403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5E956FD-07DC-4F4D-BDA9-7F3CFDE1CAF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2EAD5D-196A-4F68-BF63-A19C38C9D6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5E956FD-07DC-4F4D-BDA9-7F3CFDE1CAF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2EAD5D-196A-4F68-BF63-A19C38C9D6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5E956FD-07DC-4F4D-BDA9-7F3CFDE1CAF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2EAD5D-196A-4F68-BF63-A19C38C9D6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hf sldNum="0"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5E956FD-07DC-4F4D-BDA9-7F3CFDE1CAF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2EAD5D-196A-4F68-BF63-A19C38C9D6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65E956FD-07DC-4F4D-BDA9-7F3CFDE1CAF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2EAD5D-196A-4F68-BF63-A19C38C9D6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65E956FD-07DC-4F4D-BDA9-7F3CFDE1CAF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12EAD5D-196A-4F68-BF63-A19C38C9D6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hf sldNum="0"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5E956FD-07DC-4F4D-BDA9-7F3CFDE1CAF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12EAD5D-196A-4F68-BF63-A19C38C9D6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hf sldNum="0"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5E956FD-07DC-4F4D-BDA9-7F3CFDE1CAF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12EAD5D-196A-4F68-BF63-A19C38C9D6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hf sldNum="0"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5E956FD-07DC-4F4D-BDA9-7F3CFDE1CAF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2EAD5D-196A-4F68-BF63-A19C38C9D6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5E956FD-07DC-4F4D-BDA9-7F3CFDE1CAF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2EAD5D-196A-4F68-BF63-A19C38C9D6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5E956FD-07DC-4F4D-BDA9-7F3CFDE1CAF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2EAD5D-196A-4F68-BF63-A19C38C9D6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hf sldNum="0"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5E956FD-07DC-4F4D-BDA9-7F3CFDE1CAF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2EAD5D-196A-4F68-BF63-A19C38C9D6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5E956FD-07DC-4F4D-BDA9-7F3CFDE1CAF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2EAD5D-196A-4F68-BF63-A19C38C9D6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EEA3C0C-DB03-4AAA-AA48-8C6647ACE6E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5501D6-F31E-4E97-A2A3-8F1C73F1BC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EEA3C0C-DB03-4AAA-AA48-8C6647ACE6E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5501D6-F31E-4E97-A2A3-8F1C73F1BC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EEA3C0C-DB03-4AAA-AA48-8C6647ACE6E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5501D6-F31E-4E97-A2A3-8F1C73F1BC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EEA3C0C-DB03-4AAA-AA48-8C6647ACE6E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5501D6-F31E-4E97-A2A3-8F1C73F1BC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EEA3C0C-DB03-4AAA-AA48-8C6647ACE6E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A5501D6-F31E-4E97-A2A3-8F1C73F1BC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EEA3C0C-DB03-4AAA-AA48-8C6647ACE6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5501D6-F31E-4E97-A2A3-8F1C73F1BC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EEA3C0C-DB03-4AAA-AA48-8C6647ACE6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A5501D6-F31E-4E97-A2A3-8F1C73F1BC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5E956FD-07DC-4F4D-BDA9-7F3CFDE1CAF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2EAD5D-196A-4F68-BF63-A19C38C9D6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EEA3C0C-DB03-4AAA-AA48-8C6647ACE6E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5501D6-F31E-4E97-A2A3-8F1C73F1BC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EEA3C0C-DB03-4AAA-AA48-8C6647ACE6E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5501D6-F31E-4E97-A2A3-8F1C73F1BC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EEA3C0C-DB03-4AAA-AA48-8C6647ACE6E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5501D6-F31E-4E97-A2A3-8F1C73F1BC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EEA3C0C-DB03-4AAA-AA48-8C6647ACE6E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5501D6-F31E-4E97-A2A3-8F1C73F1BC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65E956FD-07DC-4F4D-BDA9-7F3CFDE1CAF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2EAD5D-196A-4F68-BF63-A19C38C9D6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65E956FD-07DC-4F4D-BDA9-7F3CFDE1CAF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12EAD5D-196A-4F68-BF63-A19C38C9D6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5E956FD-07DC-4F4D-BDA9-7F3CFDE1CAF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12EAD5D-196A-4F68-BF63-A19C38C9D6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5E956FD-07DC-4F4D-BDA9-7F3CFDE1CAF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12EAD5D-196A-4F68-BF63-A19C38C9D6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5E956FD-07DC-4F4D-BDA9-7F3CFDE1CAF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2EAD5D-196A-4F68-BF63-A19C38C9D6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EEA3C0C-DB03-4AAA-AA48-8C6647ACE6E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5501D6-F31E-4E97-A2A3-8F1C73F1BC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5E956FD-07DC-4F4D-BDA9-7F3CFDE1CAF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2EAD5D-196A-4F68-BF63-A19C38C9D6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5E956FD-07DC-4F4D-BDA9-7F3CFDE1CAF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2EAD5D-196A-4F68-BF63-A19C38C9D6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5E956FD-07DC-4F4D-BDA9-7F3CFDE1CAF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2EAD5D-196A-4F68-BF63-A19C38C9D65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9420DEE-EBDD-4E7F-8DB3-2B8DD1E9DC0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CAF411-9ED2-4B83-BE76-4C0E4762BF2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9420DEE-EBDD-4E7F-8DB3-2B8DD1E9DC0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CAF411-9ED2-4B83-BE76-4C0E4762BF2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9420DEE-EBDD-4E7F-8DB3-2B8DD1E9DC0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CAF411-9ED2-4B83-BE76-4C0E4762BF2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9420DEE-EBDD-4E7F-8DB3-2B8DD1E9DC0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CAF411-9ED2-4B83-BE76-4C0E4762BF2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9420DEE-EBDD-4E7F-8DB3-2B8DD1E9DC0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BCAF411-9ED2-4B83-BE76-4C0E4762BF2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9420DEE-EBDD-4E7F-8DB3-2B8DD1E9DC0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BCAF411-9ED2-4B83-BE76-4C0E4762BF2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420DEE-EBDD-4E7F-8DB3-2B8DD1E9DC0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BCAF411-9ED2-4B83-BE76-4C0E4762BF2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EEA3C0C-DB03-4AAA-AA48-8C6647ACE6E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5501D6-F31E-4E97-A2A3-8F1C73F1BC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9420DEE-EBDD-4E7F-8DB3-2B8DD1E9DC0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CAF411-9ED2-4B83-BE76-4C0E4762BF2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9420DEE-EBDD-4E7F-8DB3-2B8DD1E9DC0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CAF411-9ED2-4B83-BE76-4C0E4762BF2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9420DEE-EBDD-4E7F-8DB3-2B8DD1E9DC0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CAF411-9ED2-4B83-BE76-4C0E4762BF2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9420DEE-EBDD-4E7F-8DB3-2B8DD1E9DC0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CAF411-9ED2-4B83-BE76-4C0E4762BF2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27775FA-F387-4E41-9CF3-468991B6D1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D76BA-4A32-4721-99D5-DAAAE459A70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27775FA-F387-4E41-9CF3-468991B6D1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D76BA-4A32-4721-99D5-DAAAE459A70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27775FA-F387-4E41-9CF3-468991B6D1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D76BA-4A32-4721-99D5-DAAAE459A70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27775FA-F387-4E41-9CF3-468991B6D19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6D76BA-4A32-4721-99D5-DAAAE459A70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27775FA-F387-4E41-9CF3-468991B6D19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66D76BA-4A32-4721-99D5-DAAAE459A70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27775FA-F387-4E41-9CF3-468991B6D19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66D76BA-4A32-4721-99D5-DAAAE459A70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EEA3C0C-DB03-4AAA-AA48-8C6647ACE6E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5501D6-F31E-4E97-A2A3-8F1C73F1BC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7775FA-F387-4E41-9CF3-468991B6D19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66D76BA-4A32-4721-99D5-DAAAE459A70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27775FA-F387-4E41-9CF3-468991B6D19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6D76BA-4A32-4721-99D5-DAAAE459A70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27775FA-F387-4E41-9CF3-468991B6D19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66D76BA-4A32-4721-99D5-DAAAE459A70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27775FA-F387-4E41-9CF3-468991B6D1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D76BA-4A32-4721-99D5-DAAAE459A70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27775FA-F387-4E41-9CF3-468991B6D1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6D76BA-4A32-4721-99D5-DAAAE459A70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EEA3C0C-DB03-4AAA-AA48-8C6647ACE6E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A5501D6-F31E-4E97-A2A3-8F1C73F1BC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2329A15-27AA-4F84-A453-CFE818CB9BA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9C17B3-B88A-4221-BC12-9004C6F2759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EEA3C0C-DB03-4AAA-AA48-8C6647ACE6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5501D6-F31E-4E97-A2A3-8F1C73F1BC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EEA3C0C-DB03-4AAA-AA48-8C6647ACE6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A5501D6-F31E-4E97-A2A3-8F1C73F1BC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EEA3C0C-DB03-4AAA-AA48-8C6647ACE6E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5501D6-F31E-4E97-A2A3-8F1C73F1BC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FFEE79-F4E1-4A9B-8986-1FCFEC5329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B64A0B-1269-4C7F-8AF9-BF6FF4824D8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4C493BF-257A-4FD4-A5A4-ABD72D4638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0844F-8D9F-4D8A-BD9A-07A6F7FEAE0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EEA3C0C-DB03-4AAA-AA48-8C6647ACE6E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5501D6-F31E-4E97-A2A3-8F1C73F1BC0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4C493BF-257A-4FD4-A5A4-ABD72D4638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0844F-8D9F-4D8A-BD9A-07A6F7FEAE0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4C493BF-257A-4FD4-A5A4-ABD72D4638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0844F-8D9F-4D8A-BD9A-07A6F7FEAE0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4C493BF-257A-4FD4-A5A4-ABD72D4638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0844F-8D9F-4D8A-BD9A-07A6F7FEAE0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4C493BF-257A-4FD4-A5A4-ABD72D4638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80844F-8D9F-4D8A-BD9A-07A6F7FEAE0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4C493BF-257A-4FD4-A5A4-ABD72D4638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80844F-8D9F-4D8A-BD9A-07A6F7FEAE0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4C493BF-257A-4FD4-A5A4-ABD72D4638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80844F-8D9F-4D8A-BD9A-07A6F7FEAE0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4C493BF-257A-4FD4-A5A4-ABD72D4638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0844F-8D9F-4D8A-BD9A-07A6F7FEAE0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4C493BF-257A-4FD4-A5A4-ABD72D4638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80844F-8D9F-4D8A-BD9A-07A6F7FEAE0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4C493BF-257A-4FD4-A5A4-ABD72D4638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0844F-8D9F-4D8A-BD9A-07A6F7FEAE0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4C493BF-257A-4FD4-A5A4-ABD72D4638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80844F-8D9F-4D8A-BD9A-07A6F7FEAE0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2" Type="http://schemas.openxmlformats.org/officeDocument/2006/relationships/theme" Target="../theme/theme10.xml"/><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2" Type="http://schemas.openxmlformats.org/officeDocument/2006/relationships/theme" Target="../theme/theme11.xml"/><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8" Type="http://schemas.openxmlformats.org/officeDocument/2006/relationships/slideLayout" Target="../slideLayouts/slideLayout129.xml"/><Relationship Id="rId7" Type="http://schemas.openxmlformats.org/officeDocument/2006/relationships/slideLayout" Target="../slideLayouts/slideLayout128.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 Id="rId3" Type="http://schemas.openxmlformats.org/officeDocument/2006/relationships/slideLayout" Target="../slideLayouts/slideLayout124.xml"/><Relationship Id="rId2" Type="http://schemas.openxmlformats.org/officeDocument/2006/relationships/slideLayout" Target="../slideLayouts/slideLayout123.xml"/><Relationship Id="rId12" Type="http://schemas.openxmlformats.org/officeDocument/2006/relationships/theme" Target="../theme/theme12.xml"/><Relationship Id="rId11" Type="http://schemas.openxmlformats.org/officeDocument/2006/relationships/slideLayout" Target="../slideLayouts/slideLayout132.xml"/><Relationship Id="rId10" Type="http://schemas.openxmlformats.org/officeDocument/2006/relationships/slideLayout" Target="../slideLayouts/slideLayout131.xml"/><Relationship Id="rId1" Type="http://schemas.openxmlformats.org/officeDocument/2006/relationships/slideLayout" Target="../slideLayouts/slideLayout122.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41.xml"/><Relationship Id="rId8" Type="http://schemas.openxmlformats.org/officeDocument/2006/relationships/slideLayout" Target="../slideLayouts/slideLayout140.xml"/><Relationship Id="rId7" Type="http://schemas.openxmlformats.org/officeDocument/2006/relationships/slideLayout" Target="../slideLayouts/slideLayout139.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 Id="rId3" Type="http://schemas.openxmlformats.org/officeDocument/2006/relationships/slideLayout" Target="../slideLayouts/slideLayout135.xml"/><Relationship Id="rId2" Type="http://schemas.openxmlformats.org/officeDocument/2006/relationships/slideLayout" Target="../slideLayouts/slideLayout134.xml"/><Relationship Id="rId12" Type="http://schemas.openxmlformats.org/officeDocument/2006/relationships/theme" Target="../theme/theme13.xml"/><Relationship Id="rId11" Type="http://schemas.openxmlformats.org/officeDocument/2006/relationships/slideLayout" Target="../slideLayouts/slideLayout143.xml"/><Relationship Id="rId10" Type="http://schemas.openxmlformats.org/officeDocument/2006/relationships/slideLayout" Target="../slideLayouts/slideLayout142.xml"/><Relationship Id="rId1" Type="http://schemas.openxmlformats.org/officeDocument/2006/relationships/slideLayout" Target="../slideLayouts/slideLayout133.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2" Type="http://schemas.openxmlformats.org/officeDocument/2006/relationships/theme" Target="../theme/theme5.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2" Type="http://schemas.openxmlformats.org/officeDocument/2006/relationships/theme" Target="../theme/theme6.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2" Type="http://schemas.openxmlformats.org/officeDocument/2006/relationships/theme" Target="../theme/theme7.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2" Type="http://schemas.openxmlformats.org/officeDocument/2006/relationships/theme" Target="../theme/theme8.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2" Type="http://schemas.openxmlformats.org/officeDocument/2006/relationships/theme" Target="../theme/theme9.xml"/><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EA3C0C-DB03-4AAA-AA48-8C6647ACE6E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5501D6-F31E-4E97-A2A3-8F1C73F1BC0B}" type="slidenum">
              <a:rPr lang="zh-CN" altLang="en-US" smtClean="0"/>
            </a:fld>
            <a:endParaRPr lang="zh-CN" altLang="en-US"/>
          </a:p>
        </p:txBody>
      </p:sp>
      <p:sp>
        <p:nvSpPr>
          <p:cNvPr id="13" name="文本框 12"/>
          <p:cNvSpPr txBox="1"/>
          <p:nvPr userDrawn="1"/>
        </p:nvSpPr>
        <p:spPr>
          <a:xfrm>
            <a:off x="5036185" y="215265"/>
            <a:ext cx="1713230" cy="368300"/>
          </a:xfrm>
          <a:prstGeom prst="rect">
            <a:avLst/>
          </a:prstGeom>
          <a:noFill/>
        </p:spPr>
        <p:txBody>
          <a:bodyPr wrap="square" rtlCol="0">
            <a:spAutoFit/>
          </a:bodyPr>
          <a:lstStyle/>
          <a:p>
            <a:r>
              <a:rPr lang="en-US" altLang="zh-CN">
                <a:solidFill>
                  <a:schemeClr val="bg1"/>
                </a:solidFill>
                <a:latin typeface="华文中宋" panose="02010600040101010101" charset="-122"/>
                <a:ea typeface="华文中宋" panose="02010600040101010101" charset="-122"/>
              </a:rPr>
              <a:t>Methodology</a:t>
            </a:r>
            <a:endParaRPr lang="en-US" altLang="zh-CN">
              <a:solidFill>
                <a:schemeClr val="bg1"/>
              </a:solidFill>
              <a:latin typeface="华文中宋" panose="02010600040101010101" charset="-122"/>
              <a:ea typeface="华文中宋" panose="02010600040101010101" charset="-122"/>
            </a:endParaRPr>
          </a:p>
        </p:txBody>
      </p:sp>
      <p:sp>
        <p:nvSpPr>
          <p:cNvPr id="14" name="文本框 13"/>
          <p:cNvSpPr txBox="1"/>
          <p:nvPr userDrawn="1"/>
        </p:nvSpPr>
        <p:spPr>
          <a:xfrm>
            <a:off x="6864985" y="215265"/>
            <a:ext cx="1713230" cy="368300"/>
          </a:xfrm>
          <a:prstGeom prst="rect">
            <a:avLst/>
          </a:prstGeom>
          <a:noFill/>
        </p:spPr>
        <p:txBody>
          <a:bodyPr wrap="square" rtlCol="0">
            <a:spAutoFit/>
          </a:bodyPr>
          <a:lstStyle/>
          <a:p>
            <a:r>
              <a:rPr lang="en-US" altLang="zh-CN">
                <a:solidFill>
                  <a:schemeClr val="bg1"/>
                </a:solidFill>
                <a:latin typeface="华文中宋" panose="02010600040101010101" charset="-122"/>
                <a:ea typeface="华文中宋" panose="02010600040101010101" charset="-122"/>
              </a:rPr>
              <a:t>Result</a:t>
            </a:r>
            <a:endParaRPr lang="en-US" altLang="zh-CN">
              <a:solidFill>
                <a:schemeClr val="bg1"/>
              </a:solidFill>
              <a:latin typeface="华文中宋" panose="02010600040101010101" charset="-122"/>
              <a:ea typeface="华文中宋" panose="02010600040101010101"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6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8AC9C9-86B5-49D6-A466-257F099E7B5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1A5927-F635-4FB4-9E96-EDD4869E403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mc:Choice xmlns:p14="http://schemas.microsoft.com/office/powerpoint/2010/main" Requires="p14">
      <p:transition spd="slow" p14:dur="16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329A15-27AA-4F84-A453-CFE818CB9BA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9C17B3-B88A-4221-BC12-9004C6F2759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mc:AlternateContent xmlns:mc="http://schemas.openxmlformats.org/markup-compatibility/2006">
    <mc:Choice xmlns:p14="http://schemas.microsoft.com/office/powerpoint/2010/main" Requires="p14">
      <p:transition spd="slow" p14:dur="16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E956FD-07DC-4F4D-BDA9-7F3CFDE1CAF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2EAD5D-196A-4F68-BF63-A19C38C9D65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mc:AlternateContent xmlns:mc="http://schemas.openxmlformats.org/markup-compatibility/2006">
    <mc:Choice xmlns:p14="http://schemas.microsoft.com/office/powerpoint/2010/main" Requires="p14">
      <p:transition spd="slow" p14:dur="1600"/>
    </mc:Choice>
    <mc:Fallback>
      <p:transition spd="slow"/>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EA3C0C-DB03-4AAA-AA48-8C6647ACE6E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5501D6-F31E-4E97-A2A3-8F1C73F1BC0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mc:AlternateContent xmlns:mc="http://schemas.openxmlformats.org/markup-compatibility/2006">
    <mc:Choice xmlns:p14="http://schemas.microsoft.com/office/powerpoint/2010/main" Requires="p14">
      <p:transition spd="slow" p14:dur="16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E956FD-07DC-4F4D-BDA9-7F3CFDE1CAF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2EAD5D-196A-4F68-BF63-A19C38C9D65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6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420DEE-EBDD-4E7F-8DB3-2B8DD1E9DC0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CAF411-9ED2-4B83-BE76-4C0E4762BF2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spd="slow" p14:dur="16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7775FA-F387-4E41-9CF3-468991B6D19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D76BA-4A32-4721-99D5-DAAAE459A70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mc:Choice xmlns:p14="http://schemas.microsoft.com/office/powerpoint/2010/main" Requires="p14">
      <p:transition spd="slow" p14:dur="16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329A15-27AA-4F84-A453-CFE818CB9BA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9C17B3-B88A-4221-BC12-9004C6F2759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mc:Choice xmlns:p14="http://schemas.microsoft.com/office/powerpoint/2010/main" Requires="p14">
      <p:transition spd="slow" p14:dur="16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FFEE79-F4E1-4A9B-8986-1FCFEC53296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B64A0B-1269-4C7F-8AF9-BF6FF4824D8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mc:Choice xmlns:p14="http://schemas.microsoft.com/office/powerpoint/2010/main" Requires="p14">
      <p:transition spd="slow" p14:dur="16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FFEE79-F4E1-4A9B-8986-1FCFEC53296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B64A0B-1269-4C7F-8AF9-BF6FF4824D8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mc:AlternateContent xmlns:mc="http://schemas.openxmlformats.org/markup-compatibility/2006">
    <mc:Choice xmlns:p14="http://schemas.microsoft.com/office/powerpoint/2010/main" Requires="p14">
      <p:transition spd="slow" p14:dur="16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FFEE79-F4E1-4A9B-8986-1FCFEC53296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B64A0B-1269-4C7F-8AF9-BF6FF4824D8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mc:AlternateContent xmlns:mc="http://schemas.openxmlformats.org/markup-compatibility/2006">
    <mc:Choice xmlns:p14="http://schemas.microsoft.com/office/powerpoint/2010/main" Requires="p14">
      <p:transition spd="slow" p14:dur="16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C493BF-257A-4FD4-A5A4-ABD72D4638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80844F-8D9F-4D8A-BD9A-07A6F7FEAE0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mc:AlternateContent xmlns:mc="http://schemas.openxmlformats.org/markup-compatibility/2006">
    <mc:Choice xmlns:p14="http://schemas.microsoft.com/office/powerpoint/2010/main" Requires="p14">
      <p:transition spd="slow" p14:dur="16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8.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28.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tags" Target="../tags/tag19.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image" Target="../media/image9.png"/><Relationship Id="rId2" Type="http://schemas.openxmlformats.org/officeDocument/2006/relationships/tags" Target="../tags/tag20.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40.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06.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6.xml"/><Relationship Id="rId2" Type="http://schemas.openxmlformats.org/officeDocument/2006/relationships/image" Target="../media/image12.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6.xml"/><Relationship Id="rId2" Type="http://schemas.openxmlformats.org/officeDocument/2006/relationships/image" Target="../media/image13.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06.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06.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06.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06.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8.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06.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06.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106.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8.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5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28.xml"/><Relationship Id="rId5" Type="http://schemas.openxmlformats.org/officeDocument/2006/relationships/image" Target="../media/image35.png"/><Relationship Id="rId4" Type="http://schemas.openxmlformats.org/officeDocument/2006/relationships/tags" Target="../tags/tag23.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8.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8.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8.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8.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8.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8.xml"/><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8.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28.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9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8.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9" Type="http://schemas.openxmlformats.org/officeDocument/2006/relationships/slideLayout" Target="../slideLayouts/slideLayout128.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95.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8.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28.xml"/><Relationship Id="rId5" Type="http://schemas.openxmlformats.org/officeDocument/2006/relationships/tags" Target="../tags/tag18.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tags" Target="../tags/tag17.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9" name="文本框 18"/>
          <p:cNvSpPr txBox="1"/>
          <p:nvPr/>
        </p:nvSpPr>
        <p:spPr>
          <a:xfrm>
            <a:off x="541020" y="2207895"/>
            <a:ext cx="11289030" cy="15684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Machine Learning based </a:t>
            </a:r>
            <a:r>
              <a:rPr kumimoji="0" lang="en-US" altLang="zh-CN" sz="4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on </a:t>
            </a:r>
            <a:r>
              <a:rPr kumimoji="0" lang="zh-CN" altLang="en-US" sz="4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Survival Prediction Model for Heart Failure Patients</a:t>
            </a:r>
            <a:endParaRPr kumimoji="0" lang="zh-CN" altLang="en-US" sz="4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20" name="文本框 19"/>
          <p:cNvSpPr txBox="1"/>
          <p:nvPr/>
        </p:nvSpPr>
        <p:spPr>
          <a:xfrm flipH="1">
            <a:off x="817880" y="3915410"/>
            <a:ext cx="10960100" cy="55308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white"/>
                </a:solidFill>
                <a:effectLst/>
                <a:uLnTx/>
                <a:uFillTx/>
                <a:ea typeface="站酷文艺体" panose="02000603000000000000" pitchFamily="2" charset="-122"/>
                <a:cs typeface="+mn-lt"/>
              </a:rPr>
              <a:t>Keywords: Machin Learning</a:t>
            </a:r>
            <a:r>
              <a:rPr kumimoji="0" lang="zh-CN" altLang="en-US" sz="2000" b="0" i="0" u="none" strike="noStrike" kern="0" cap="none" spc="0" normalizeH="0" baseline="0" noProof="0" dirty="0">
                <a:ln>
                  <a:noFill/>
                </a:ln>
                <a:solidFill>
                  <a:prstClr val="white"/>
                </a:solidFill>
                <a:effectLst/>
                <a:uLnTx/>
                <a:uFillTx/>
                <a:ea typeface="站酷文艺体" panose="02000603000000000000" pitchFamily="2" charset="-122"/>
                <a:cs typeface="+mn-lt"/>
              </a:rPr>
              <a:t>、Classification algorithm</a:t>
            </a:r>
            <a:r>
              <a:rPr lang="zh-CN" altLang="en-US" sz="2000" noProof="0">
                <a:ln>
                  <a:noFill/>
                </a:ln>
                <a:solidFill>
                  <a:schemeClr val="bg1"/>
                </a:solidFill>
                <a:effectLst/>
                <a:uLnTx/>
                <a:uFillTx/>
                <a:ea typeface="站酷文艺体" panose="02000603000000000000" pitchFamily="2" charset="-122"/>
                <a:cs typeface="+mn-lt"/>
                <a:sym typeface="+mn-ea"/>
              </a:rPr>
              <a:t>、</a:t>
            </a:r>
            <a:r>
              <a:rPr lang="en-US" altLang="zh-CN" sz="2000" noProof="0">
                <a:ln>
                  <a:noFill/>
                </a:ln>
                <a:solidFill>
                  <a:schemeClr val="bg1"/>
                </a:solidFill>
                <a:effectLst/>
                <a:uLnTx/>
                <a:uFillTx/>
                <a:ea typeface="站酷文艺体" panose="02000603000000000000" pitchFamily="2" charset="-122"/>
                <a:cs typeface="+mn-lt"/>
                <a:sym typeface="+mn-ea"/>
              </a:rPr>
              <a:t>N</a:t>
            </a:r>
            <a:r>
              <a:rPr lang="en-US" altLang="zh-CN" sz="2000" noProof="0" dirty="0">
                <a:ln>
                  <a:noFill/>
                </a:ln>
                <a:solidFill>
                  <a:prstClr val="white"/>
                </a:solidFill>
                <a:effectLst/>
                <a:uLnTx/>
                <a:uFillTx/>
                <a:ea typeface="站酷文艺体" panose="02000603000000000000" pitchFamily="2" charset="-122"/>
                <a:cs typeface="+mn-lt"/>
                <a:sym typeface="+mn-ea"/>
              </a:rPr>
              <a:t>eural Network</a:t>
            </a:r>
            <a:r>
              <a:rPr lang="zh-CN" altLang="en-US" sz="2000" noProof="0" dirty="0">
                <a:ln>
                  <a:noFill/>
                </a:ln>
                <a:solidFill>
                  <a:prstClr val="white"/>
                </a:solidFill>
                <a:effectLst/>
                <a:uLnTx/>
                <a:uFillTx/>
                <a:ea typeface="站酷文艺体" panose="02000603000000000000" pitchFamily="2" charset="-122"/>
                <a:cs typeface="+mn-lt"/>
                <a:sym typeface="+mn-ea"/>
              </a:rPr>
              <a:t>、</a:t>
            </a:r>
            <a:r>
              <a:rPr lang="en-US" altLang="zh-CN" sz="2000" noProof="0">
                <a:ln>
                  <a:noFill/>
                </a:ln>
                <a:solidFill>
                  <a:schemeClr val="bg1"/>
                </a:solidFill>
                <a:effectLst/>
                <a:uLnTx/>
                <a:uFillTx/>
                <a:ea typeface="站酷文艺体" panose="02000603000000000000" pitchFamily="2" charset="-122"/>
                <a:cs typeface="+mn-lt"/>
                <a:sym typeface="+mn-ea"/>
              </a:rPr>
              <a:t>5-fold cross validation</a:t>
            </a:r>
            <a:endParaRPr kumimoji="0" lang="zh-CN" altLang="en-US" sz="2000" b="0" i="0" u="none" strike="noStrike" kern="0" cap="none" spc="0" normalizeH="0" baseline="0" noProof="0" dirty="0">
              <a:ln>
                <a:noFill/>
              </a:ln>
              <a:solidFill>
                <a:prstClr val="white"/>
              </a:solidFill>
              <a:effectLst/>
              <a:uLnTx/>
              <a:uFillTx/>
              <a:ea typeface="站酷文艺体" panose="02000603000000000000" pitchFamily="2" charset="-122"/>
              <a:cs typeface="+mn-lt"/>
              <a:sym typeface="+mn-ea"/>
            </a:endParaRPr>
          </a:p>
        </p:txBody>
      </p:sp>
      <p:sp>
        <p:nvSpPr>
          <p:cNvPr id="21" name="矩形: 圆角 20"/>
          <p:cNvSpPr/>
          <p:nvPr/>
        </p:nvSpPr>
        <p:spPr>
          <a:xfrm>
            <a:off x="3951606" y="4668731"/>
            <a:ext cx="4175972" cy="1156547"/>
          </a:xfrm>
          <a:prstGeom prst="roundRect">
            <a:avLst>
              <a:gd name="adj" fmla="val 50000"/>
            </a:avLst>
          </a:prstGeom>
          <a:solidFill>
            <a:srgbClr val="39D1D6">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22" name="文本框 21"/>
          <p:cNvSpPr txBox="1"/>
          <p:nvPr/>
        </p:nvSpPr>
        <p:spPr>
          <a:xfrm>
            <a:off x="4069928" y="4893061"/>
            <a:ext cx="393932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DESINGER</a:t>
            </a:r>
            <a:r>
              <a:rPr kumimoji="0" lang="zh-CN" altLang="en-US" sz="20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a:t>
            </a:r>
            <a:r>
              <a:rPr kumimoji="0" lang="en-US" altLang="zh-CN" sz="2000" b="0" i="0" u="none" strike="noStrike" kern="1200" cap="none" spc="0" normalizeH="0" baseline="0" noProof="0" dirty="0" err="1">
                <a:ln>
                  <a:noFill/>
                </a:ln>
                <a:solidFill>
                  <a:schemeClr val="bg1"/>
                </a:solidFill>
                <a:effectLst/>
                <a:uLnTx/>
                <a:uFillTx/>
                <a:latin typeface="站酷文艺体" panose="02000603000000000000" pitchFamily="2" charset="-122"/>
                <a:ea typeface="站酷文艺体" panose="02000603000000000000" pitchFamily="2" charset="-122"/>
                <a:cs typeface="+mn-cs"/>
              </a:rPr>
              <a:t>Qinhan</a:t>
            </a:r>
            <a:r>
              <a:rPr kumimoji="0" lang="en-US" altLang="zh-CN" sz="20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 Yu (Queena)</a:t>
            </a:r>
            <a:endParaRPr kumimoji="0" lang="en-US" altLang="zh-CN" sz="20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           </a:t>
            </a:r>
            <a:r>
              <a:rPr kumimoji="0" lang="en-US" altLang="zh-CN" sz="2000" b="0" i="0" u="none" strike="noStrike" kern="1200" cap="none" spc="0" normalizeH="0" baseline="0" noProof="0" dirty="0" err="1">
                <a:ln>
                  <a:noFill/>
                </a:ln>
                <a:solidFill>
                  <a:schemeClr val="bg1"/>
                </a:solidFill>
                <a:effectLst/>
                <a:uLnTx/>
                <a:uFillTx/>
                <a:latin typeface="站酷文艺体" panose="02000603000000000000" pitchFamily="2" charset="-122"/>
                <a:ea typeface="站酷文艺体" panose="02000603000000000000" pitchFamily="2" charset="-122"/>
                <a:cs typeface="+mn-cs"/>
              </a:rPr>
              <a:t>Jie</a:t>
            </a:r>
            <a:r>
              <a:rPr kumimoji="0" lang="en-US" altLang="zh-CN" sz="20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 Lu (Sonia)</a:t>
            </a:r>
            <a:endParaRPr kumimoji="0" lang="en-US" altLang="zh-CN" sz="20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23" name="文本框 22"/>
          <p:cNvSpPr txBox="1"/>
          <p:nvPr/>
        </p:nvSpPr>
        <p:spPr>
          <a:xfrm>
            <a:off x="9611256" y="6173887"/>
            <a:ext cx="2580744"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TIME</a:t>
            </a:r>
            <a:r>
              <a:rPr kumimoji="0" lang="zh-CN" altLang="en-US"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a:t>
            </a:r>
            <a:r>
              <a:rPr kumimoji="0" lang="en-US" altLang="zh-CN"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2022.1.29</a:t>
            </a:r>
            <a:endParaRPr kumimoji="0" lang="zh-CN" altLang="en-US"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27" name="文本框 26"/>
          <p:cNvSpPr txBox="1"/>
          <p:nvPr/>
        </p:nvSpPr>
        <p:spPr>
          <a:xfrm>
            <a:off x="3951606" y="1669514"/>
            <a:ext cx="4289424"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Arial" panose="020B0604020202090204" pitchFamily="34" charset="0"/>
                <a:ea typeface="站酷文艺体" panose="02000603000000000000" pitchFamily="2" charset="-122"/>
                <a:cs typeface="Arial" panose="020B0604020202090204" pitchFamily="34" charset="0"/>
              </a:rPr>
              <a:t>TOPIC</a:t>
            </a:r>
            <a:endParaRPr kumimoji="0" lang="zh-CN" altLang="en-US" sz="2800" b="0" i="0" u="none" strike="noStrike" kern="1200" cap="none" spc="0" normalizeH="0" baseline="0" noProof="0" dirty="0">
              <a:ln>
                <a:noFill/>
              </a:ln>
              <a:solidFill>
                <a:prstClr val="white"/>
              </a:solidFill>
              <a:effectLst/>
              <a:uLnTx/>
              <a:uFillTx/>
              <a:latin typeface="Arial" panose="020B0604020202090204" pitchFamily="34" charset="0"/>
              <a:ea typeface="站酷文艺体" panose="02000603000000000000" pitchFamily="2" charset="-122"/>
              <a:cs typeface="Arial" panose="020B0604020202090204" pitchFamily="34"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5" name="文本框 24"/>
          <p:cNvSpPr txBox="1"/>
          <p:nvPr/>
        </p:nvSpPr>
        <p:spPr>
          <a:xfrm flipH="1">
            <a:off x="6365240" y="3032760"/>
            <a:ext cx="2059940"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rPr>
              <a:t>Box-Cox transformation</a:t>
            </a:r>
            <a:endParaRPr kumimoji="0" lang="zh-CN" altLang="en-US"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endParaRPr>
          </a:p>
        </p:txBody>
      </p:sp>
      <p:grpSp>
        <p:nvGrpSpPr>
          <p:cNvPr id="26" name="组合 25"/>
          <p:cNvGrpSpPr/>
          <p:nvPr/>
        </p:nvGrpSpPr>
        <p:grpSpPr>
          <a:xfrm>
            <a:off x="437650" y="407964"/>
            <a:ext cx="3021021" cy="521970"/>
            <a:chOff x="437650" y="407964"/>
            <a:chExt cx="3021021" cy="521970"/>
          </a:xfrm>
        </p:grpSpPr>
        <p:grpSp>
          <p:nvGrpSpPr>
            <p:cNvPr id="27" name="组合 26"/>
            <p:cNvGrpSpPr/>
            <p:nvPr/>
          </p:nvGrpSpPr>
          <p:grpSpPr>
            <a:xfrm>
              <a:off x="437650" y="426743"/>
              <a:ext cx="503641" cy="485662"/>
              <a:chOff x="431503" y="418769"/>
              <a:chExt cx="710506" cy="685142"/>
            </a:xfrm>
          </p:grpSpPr>
          <p:sp>
            <p:nvSpPr>
              <p:cNvPr id="37" name="矩形 36"/>
              <p:cNvSpPr/>
              <p:nvPr/>
            </p:nvSpPr>
            <p:spPr>
              <a:xfrm>
                <a:off x="508000" y="469900"/>
                <a:ext cx="634009" cy="634011"/>
              </a:xfrm>
              <a:prstGeom prst="rect">
                <a:avLst/>
              </a:prstGeom>
              <a:solidFill>
                <a:srgbClr val="39D1D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38" name="矩形 37"/>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8" name="文本框 27"/>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EDA</a:t>
              </a: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47" name="ï$ḻiďê"/>
          <p:cNvSpPr txBox="1"/>
          <p:nvPr>
            <p:custDataLst>
              <p:tags r:id="rId2"/>
            </p:custDataLst>
          </p:nvPr>
        </p:nvSpPr>
        <p:spPr bwMode="auto">
          <a:xfrm>
            <a:off x="1016635" y="998220"/>
            <a:ext cx="427736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rmAutofit lnSpcReduction="10000"/>
          </a:bodyPr>
          <a:lstStyle>
            <a:defPPr>
              <a:defRPr lang="zh-CN"/>
            </a:defPPr>
            <a:lvl1pPr marL="0" algn="l" defTabSz="913765" rtl="0" eaLnBrk="1" latinLnBrk="0" hangingPunct="1">
              <a:defRPr sz="1800" kern="1200">
                <a:solidFill>
                  <a:srgbClr val="262626"/>
                </a:solidFill>
              </a:defRPr>
            </a:lvl1pPr>
            <a:lvl2pPr marL="457200" algn="l" defTabSz="913765" rtl="0" eaLnBrk="1" latinLnBrk="0" hangingPunct="1">
              <a:defRPr sz="1800" kern="1200">
                <a:solidFill>
                  <a:srgbClr val="262626"/>
                </a:solidFill>
              </a:defRPr>
            </a:lvl2pPr>
            <a:lvl3pPr marL="914400" algn="l" defTabSz="913765" rtl="0" eaLnBrk="1" latinLnBrk="0" hangingPunct="1">
              <a:defRPr sz="1800" kern="1200">
                <a:solidFill>
                  <a:srgbClr val="262626"/>
                </a:solidFill>
              </a:defRPr>
            </a:lvl3pPr>
            <a:lvl4pPr marL="1371600" algn="l" defTabSz="913765" rtl="0" eaLnBrk="1" latinLnBrk="0" hangingPunct="1">
              <a:defRPr sz="1800" kern="1200">
                <a:solidFill>
                  <a:srgbClr val="262626"/>
                </a:solidFill>
              </a:defRPr>
            </a:lvl4pPr>
            <a:lvl5pPr marL="1828800" algn="l" defTabSz="913765" rtl="0" eaLnBrk="1" latinLnBrk="0" hangingPunct="1">
              <a:defRPr sz="1800" kern="1200">
                <a:solidFill>
                  <a:srgbClr val="262626"/>
                </a:solidFill>
              </a:defRPr>
            </a:lvl5pPr>
            <a:lvl6pPr marL="2286000" algn="l" defTabSz="913765" rtl="0" eaLnBrk="1" latinLnBrk="0" hangingPunct="1">
              <a:defRPr sz="1800" kern="1200">
                <a:solidFill>
                  <a:srgbClr val="262626"/>
                </a:solidFill>
              </a:defRPr>
            </a:lvl6pPr>
            <a:lvl7pPr marL="2743200" algn="l" defTabSz="913765" rtl="0" eaLnBrk="1" latinLnBrk="0" hangingPunct="1">
              <a:defRPr sz="1800" kern="1200">
                <a:solidFill>
                  <a:srgbClr val="262626"/>
                </a:solidFill>
              </a:defRPr>
            </a:lvl7pPr>
            <a:lvl8pPr marL="3200400" algn="l" defTabSz="913765" rtl="0" eaLnBrk="1" latinLnBrk="0" hangingPunct="1">
              <a:defRPr sz="1800" kern="1200">
                <a:solidFill>
                  <a:srgbClr val="262626"/>
                </a:solidFill>
              </a:defRPr>
            </a:lvl8pPr>
            <a:lvl9pPr marL="3657600" algn="l" defTabSz="913765" rtl="0" eaLnBrk="1" latinLnBrk="0" hangingPunct="1">
              <a:defRPr sz="1800" kern="1200">
                <a:solidFill>
                  <a:srgbClr val="262626"/>
                </a:solidFill>
              </a:defRPr>
            </a:lvl9pPr>
          </a:lstStyle>
          <a:p>
            <a:pPr lvl="0" defTabSz="913765">
              <a:buSzPct val="25000"/>
              <a:defRPr/>
            </a:pPr>
            <a:r>
              <a:rPr lang="en-US" altLang="zh-CN"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rPr>
              <a:t>2. Viewing the distribution of continuous variable</a:t>
            </a:r>
            <a:endParaRPr lang="en-US" altLang="zh-CN"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endParaRPr>
          </a:p>
          <a:p>
            <a:pPr lvl="0" defTabSz="913765">
              <a:buSzPct val="25000"/>
              <a:defRPr/>
            </a:pPr>
            <a:r>
              <a:rPr lang="zh-CN" altLang="en-US"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rPr>
              <a:t>—</a:t>
            </a:r>
            <a:r>
              <a:rPr lang="en-US" altLang="zh-CN"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rPr>
              <a:t>Data Preprocessing</a:t>
            </a:r>
            <a:endParaRPr lang="en-US" altLang="zh-CN"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endParaRPr>
          </a:p>
        </p:txBody>
      </p:sp>
      <p:pic>
        <p:nvPicPr>
          <p:cNvPr id="32" name="图片 31" descr="截屏2022-01-26 16.39.01"/>
          <p:cNvPicPr>
            <a:picLocks noChangeAspect="1"/>
          </p:cNvPicPr>
          <p:nvPr/>
        </p:nvPicPr>
        <p:blipFill>
          <a:blip r:embed="rId3"/>
          <a:stretch>
            <a:fillRect/>
          </a:stretch>
        </p:blipFill>
        <p:spPr>
          <a:xfrm>
            <a:off x="287655" y="2426335"/>
            <a:ext cx="5791200" cy="3799205"/>
          </a:xfrm>
          <a:prstGeom prst="rect">
            <a:avLst/>
          </a:prstGeom>
        </p:spPr>
      </p:pic>
      <p:sp>
        <p:nvSpPr>
          <p:cNvPr id="33" name="圆角矩形 32"/>
          <p:cNvSpPr/>
          <p:nvPr/>
        </p:nvSpPr>
        <p:spPr>
          <a:xfrm>
            <a:off x="2218690" y="2425700"/>
            <a:ext cx="1929130" cy="2579370"/>
          </a:xfrm>
          <a:prstGeom prst="roundRect">
            <a:avLst/>
          </a:prstGeom>
          <a:noFill/>
          <a:ln w="34925" cmpd="sng">
            <a:solidFill>
              <a:srgbClr val="00CB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6205220" y="3855085"/>
            <a:ext cx="2379980" cy="179070"/>
          </a:xfrm>
          <a:prstGeom prst="rightArrow">
            <a:avLst/>
          </a:prstGeom>
          <a:solidFill>
            <a:schemeClr val="accent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descr="截屏2022-01-26 16.50.57"/>
          <p:cNvPicPr>
            <a:picLocks noChangeAspect="1"/>
          </p:cNvPicPr>
          <p:nvPr/>
        </p:nvPicPr>
        <p:blipFill>
          <a:blip r:embed="rId4"/>
          <a:srcRect t="-1142" r="49232"/>
          <a:stretch>
            <a:fillRect/>
          </a:stretch>
        </p:blipFill>
        <p:spPr>
          <a:xfrm>
            <a:off x="8716645" y="1907540"/>
            <a:ext cx="3300095" cy="2131060"/>
          </a:xfrm>
          <a:prstGeom prst="rect">
            <a:avLst/>
          </a:prstGeom>
        </p:spPr>
      </p:pic>
      <p:pic>
        <p:nvPicPr>
          <p:cNvPr id="42" name="图片 41" descr="截屏2022-01-26 16.50.57"/>
          <p:cNvPicPr>
            <a:picLocks noChangeAspect="1"/>
          </p:cNvPicPr>
          <p:nvPr/>
        </p:nvPicPr>
        <p:blipFill>
          <a:blip r:embed="rId4"/>
          <a:srcRect l="50855"/>
          <a:stretch>
            <a:fillRect/>
          </a:stretch>
        </p:blipFill>
        <p:spPr>
          <a:xfrm>
            <a:off x="8716010" y="4038600"/>
            <a:ext cx="3298190" cy="2175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6" name="组合 25"/>
          <p:cNvGrpSpPr/>
          <p:nvPr/>
        </p:nvGrpSpPr>
        <p:grpSpPr>
          <a:xfrm>
            <a:off x="437650" y="407964"/>
            <a:ext cx="3021021" cy="521970"/>
            <a:chOff x="437650" y="407964"/>
            <a:chExt cx="3021021" cy="521970"/>
          </a:xfrm>
        </p:grpSpPr>
        <p:grpSp>
          <p:nvGrpSpPr>
            <p:cNvPr id="27" name="组合 26"/>
            <p:cNvGrpSpPr/>
            <p:nvPr/>
          </p:nvGrpSpPr>
          <p:grpSpPr>
            <a:xfrm>
              <a:off x="437650" y="426743"/>
              <a:ext cx="503641" cy="485662"/>
              <a:chOff x="431503" y="418769"/>
              <a:chExt cx="710506" cy="685142"/>
            </a:xfrm>
          </p:grpSpPr>
          <p:sp>
            <p:nvSpPr>
              <p:cNvPr id="37" name="矩形 36"/>
              <p:cNvSpPr/>
              <p:nvPr/>
            </p:nvSpPr>
            <p:spPr>
              <a:xfrm>
                <a:off x="508000" y="469900"/>
                <a:ext cx="634009" cy="634011"/>
              </a:xfrm>
              <a:prstGeom prst="rect">
                <a:avLst/>
              </a:prstGeom>
              <a:solidFill>
                <a:srgbClr val="39D1D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38" name="矩形 37"/>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8" name="文本框 27"/>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EDA</a:t>
              </a: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11" name="ï$ḻiďê"/>
          <p:cNvSpPr txBox="1"/>
          <p:nvPr>
            <p:custDataLst>
              <p:tags r:id="rId2"/>
            </p:custDataLst>
          </p:nvPr>
        </p:nvSpPr>
        <p:spPr bwMode="auto">
          <a:xfrm>
            <a:off x="1090295" y="979170"/>
            <a:ext cx="6881495" cy="105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rmAutofit/>
          </a:bodyPr>
          <a:lstStyle>
            <a:defPPr>
              <a:defRPr lang="zh-CN"/>
            </a:defPPr>
            <a:lvl1pPr marL="0" algn="l" defTabSz="913765" rtl="0" eaLnBrk="1" latinLnBrk="0" hangingPunct="1">
              <a:defRPr sz="1800" kern="1200">
                <a:solidFill>
                  <a:srgbClr val="262626"/>
                </a:solidFill>
              </a:defRPr>
            </a:lvl1pPr>
            <a:lvl2pPr marL="457200" algn="l" defTabSz="913765" rtl="0" eaLnBrk="1" latinLnBrk="0" hangingPunct="1">
              <a:defRPr sz="1800" kern="1200">
                <a:solidFill>
                  <a:srgbClr val="262626"/>
                </a:solidFill>
              </a:defRPr>
            </a:lvl2pPr>
            <a:lvl3pPr marL="914400" algn="l" defTabSz="913765" rtl="0" eaLnBrk="1" latinLnBrk="0" hangingPunct="1">
              <a:defRPr sz="1800" kern="1200">
                <a:solidFill>
                  <a:srgbClr val="262626"/>
                </a:solidFill>
              </a:defRPr>
            </a:lvl3pPr>
            <a:lvl4pPr marL="1371600" algn="l" defTabSz="913765" rtl="0" eaLnBrk="1" latinLnBrk="0" hangingPunct="1">
              <a:defRPr sz="1800" kern="1200">
                <a:solidFill>
                  <a:srgbClr val="262626"/>
                </a:solidFill>
              </a:defRPr>
            </a:lvl4pPr>
            <a:lvl5pPr marL="1828800" algn="l" defTabSz="913765" rtl="0" eaLnBrk="1" latinLnBrk="0" hangingPunct="1">
              <a:defRPr sz="1800" kern="1200">
                <a:solidFill>
                  <a:srgbClr val="262626"/>
                </a:solidFill>
              </a:defRPr>
            </a:lvl5pPr>
            <a:lvl6pPr marL="2286000" algn="l" defTabSz="913765" rtl="0" eaLnBrk="1" latinLnBrk="0" hangingPunct="1">
              <a:defRPr sz="1800" kern="1200">
                <a:solidFill>
                  <a:srgbClr val="262626"/>
                </a:solidFill>
              </a:defRPr>
            </a:lvl6pPr>
            <a:lvl7pPr marL="2743200" algn="l" defTabSz="913765" rtl="0" eaLnBrk="1" latinLnBrk="0" hangingPunct="1">
              <a:defRPr sz="1800" kern="1200">
                <a:solidFill>
                  <a:srgbClr val="262626"/>
                </a:solidFill>
              </a:defRPr>
            </a:lvl7pPr>
            <a:lvl8pPr marL="3200400" algn="l" defTabSz="913765" rtl="0" eaLnBrk="1" latinLnBrk="0" hangingPunct="1">
              <a:defRPr sz="1800" kern="1200">
                <a:solidFill>
                  <a:srgbClr val="262626"/>
                </a:solidFill>
              </a:defRPr>
            </a:lvl8pPr>
            <a:lvl9pPr marL="3657600" algn="l" defTabSz="913765" rtl="0" eaLnBrk="1" latinLnBrk="0" hangingPunct="1">
              <a:defRPr sz="1800" kern="1200">
                <a:solidFill>
                  <a:srgbClr val="262626"/>
                </a:solidFill>
              </a:defRPr>
            </a:lvl9pPr>
          </a:lstStyle>
          <a:p>
            <a:pPr lvl="0" algn="l" defTabSz="913765">
              <a:buSzPct val="25000"/>
              <a:defRPr/>
            </a:pPr>
            <a:r>
              <a:rPr lang="en-US" altLang="zh-CN"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rPr>
              <a:t>3. Bi-variate Analysis </a:t>
            </a:r>
            <a:endParaRPr lang="en-US" altLang="zh-CN"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endParaRPr>
          </a:p>
          <a:p>
            <a:pPr lvl="0" algn="l" defTabSz="913765">
              <a:buSzPct val="25000"/>
              <a:defRPr/>
            </a:pPr>
            <a:r>
              <a:rPr lang="en-US" altLang="zh-CN"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rPr>
              <a:t>- Correlation Analysis for continue variablies</a:t>
            </a:r>
            <a:endParaRPr lang="en-US" altLang="zh-CN"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endParaRPr>
          </a:p>
        </p:txBody>
      </p:sp>
      <p:pic>
        <p:nvPicPr>
          <p:cNvPr id="14" name="图片 13" descr="截屏2022-01-26 17.31.17"/>
          <p:cNvPicPr>
            <a:picLocks noChangeAspect="1"/>
          </p:cNvPicPr>
          <p:nvPr/>
        </p:nvPicPr>
        <p:blipFill>
          <a:blip r:embed="rId3"/>
          <a:stretch>
            <a:fillRect/>
          </a:stretch>
        </p:blipFill>
        <p:spPr>
          <a:xfrm>
            <a:off x="2590800" y="2159635"/>
            <a:ext cx="6245225" cy="4434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6" name="组合 25"/>
          <p:cNvGrpSpPr/>
          <p:nvPr/>
        </p:nvGrpSpPr>
        <p:grpSpPr>
          <a:xfrm>
            <a:off x="437650" y="407964"/>
            <a:ext cx="3021021" cy="521970"/>
            <a:chOff x="437650" y="407964"/>
            <a:chExt cx="3021021" cy="521970"/>
          </a:xfrm>
        </p:grpSpPr>
        <p:grpSp>
          <p:nvGrpSpPr>
            <p:cNvPr id="27" name="组合 26"/>
            <p:cNvGrpSpPr/>
            <p:nvPr/>
          </p:nvGrpSpPr>
          <p:grpSpPr>
            <a:xfrm>
              <a:off x="437650" y="426743"/>
              <a:ext cx="503641" cy="485662"/>
              <a:chOff x="431503" y="418769"/>
              <a:chExt cx="710506" cy="685142"/>
            </a:xfrm>
          </p:grpSpPr>
          <p:sp>
            <p:nvSpPr>
              <p:cNvPr id="37" name="矩形 36"/>
              <p:cNvSpPr/>
              <p:nvPr/>
            </p:nvSpPr>
            <p:spPr>
              <a:xfrm>
                <a:off x="508000" y="469900"/>
                <a:ext cx="634009" cy="634011"/>
              </a:xfrm>
              <a:prstGeom prst="rect">
                <a:avLst/>
              </a:prstGeom>
              <a:solidFill>
                <a:srgbClr val="39D1D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38" name="矩形 37"/>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8" name="文本框 27"/>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EDA</a:t>
              </a: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11" name="ï$ḻiďê"/>
          <p:cNvSpPr txBox="1"/>
          <p:nvPr>
            <p:custDataLst>
              <p:tags r:id="rId2"/>
            </p:custDataLst>
          </p:nvPr>
        </p:nvSpPr>
        <p:spPr bwMode="auto">
          <a:xfrm>
            <a:off x="1088390" y="1217083"/>
            <a:ext cx="6998335"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rmAutofit/>
          </a:bodyPr>
          <a:lstStyle>
            <a:defPPr>
              <a:defRPr lang="zh-CN"/>
            </a:defPPr>
            <a:lvl1pPr marL="0" algn="l" defTabSz="913765" rtl="0" eaLnBrk="1" latinLnBrk="0" hangingPunct="1">
              <a:defRPr sz="1800" kern="1200">
                <a:solidFill>
                  <a:srgbClr val="262626"/>
                </a:solidFill>
              </a:defRPr>
            </a:lvl1pPr>
            <a:lvl2pPr marL="457200" algn="l" defTabSz="913765" rtl="0" eaLnBrk="1" latinLnBrk="0" hangingPunct="1">
              <a:defRPr sz="1800" kern="1200">
                <a:solidFill>
                  <a:srgbClr val="262626"/>
                </a:solidFill>
              </a:defRPr>
            </a:lvl2pPr>
            <a:lvl3pPr marL="914400" algn="l" defTabSz="913765" rtl="0" eaLnBrk="1" latinLnBrk="0" hangingPunct="1">
              <a:defRPr sz="1800" kern="1200">
                <a:solidFill>
                  <a:srgbClr val="262626"/>
                </a:solidFill>
              </a:defRPr>
            </a:lvl3pPr>
            <a:lvl4pPr marL="1371600" algn="l" defTabSz="913765" rtl="0" eaLnBrk="1" latinLnBrk="0" hangingPunct="1">
              <a:defRPr sz="1800" kern="1200">
                <a:solidFill>
                  <a:srgbClr val="262626"/>
                </a:solidFill>
              </a:defRPr>
            </a:lvl4pPr>
            <a:lvl5pPr marL="1828800" algn="l" defTabSz="913765" rtl="0" eaLnBrk="1" latinLnBrk="0" hangingPunct="1">
              <a:defRPr sz="1800" kern="1200">
                <a:solidFill>
                  <a:srgbClr val="262626"/>
                </a:solidFill>
              </a:defRPr>
            </a:lvl5pPr>
            <a:lvl6pPr marL="2286000" algn="l" defTabSz="913765" rtl="0" eaLnBrk="1" latinLnBrk="0" hangingPunct="1">
              <a:defRPr sz="1800" kern="1200">
                <a:solidFill>
                  <a:srgbClr val="262626"/>
                </a:solidFill>
              </a:defRPr>
            </a:lvl6pPr>
            <a:lvl7pPr marL="2743200" algn="l" defTabSz="913765" rtl="0" eaLnBrk="1" latinLnBrk="0" hangingPunct="1">
              <a:defRPr sz="1800" kern="1200">
                <a:solidFill>
                  <a:srgbClr val="262626"/>
                </a:solidFill>
              </a:defRPr>
            </a:lvl7pPr>
            <a:lvl8pPr marL="3200400" algn="l" defTabSz="913765" rtl="0" eaLnBrk="1" latinLnBrk="0" hangingPunct="1">
              <a:defRPr sz="1800" kern="1200">
                <a:solidFill>
                  <a:srgbClr val="262626"/>
                </a:solidFill>
              </a:defRPr>
            </a:lvl8pPr>
            <a:lvl9pPr marL="3657600" algn="l" defTabSz="913765" rtl="0" eaLnBrk="1" latinLnBrk="0" hangingPunct="1">
              <a:defRPr sz="1800" kern="1200">
                <a:solidFill>
                  <a:srgbClr val="262626"/>
                </a:solidFill>
              </a:defRPr>
            </a:lvl9pPr>
          </a:lstStyle>
          <a:p>
            <a:pPr lvl="0" algn="l" defTabSz="913765">
              <a:buSzPct val="25000"/>
              <a:defRPr/>
            </a:pPr>
            <a:r>
              <a:rPr lang="en-US" altLang="zh-CN"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rPr>
              <a:t>3. Bi-variate Analysis </a:t>
            </a:r>
            <a:endParaRPr lang="en-US" altLang="zh-CN"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endParaRPr>
          </a:p>
          <a:p>
            <a:pPr lvl="0" algn="l" defTabSz="913765">
              <a:buSzPct val="25000"/>
              <a:defRPr/>
            </a:pPr>
            <a:r>
              <a:rPr lang="en-US" altLang="zh-CN"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rPr>
              <a:t>- Test of significance between </a:t>
            </a:r>
            <a:endParaRPr lang="en-US" altLang="zh-CN"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endParaRPr>
          </a:p>
          <a:p>
            <a:pPr lvl="0" algn="l" defTabSz="913765">
              <a:buSzPct val="25000"/>
              <a:defRPr/>
            </a:pPr>
            <a:r>
              <a:rPr lang="en-US" altLang="zh-CN"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rPr>
              <a:t>categorical variables and continues variables </a:t>
            </a:r>
            <a:endParaRPr lang="en-US" altLang="zh-CN"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endParaRPr>
          </a:p>
          <a:p>
            <a:pPr lvl="0" algn="l" defTabSz="913765">
              <a:buSzPct val="25000"/>
              <a:defRPr/>
            </a:pPr>
            <a:r>
              <a:rPr lang="en-US" altLang="zh-CN"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rPr>
              <a:t>- Chi test</a:t>
            </a:r>
            <a:endParaRPr lang="en-US" altLang="zh-CN"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endParaRPr>
          </a:p>
        </p:txBody>
      </p:sp>
      <p:graphicFrame>
        <p:nvGraphicFramePr>
          <p:cNvPr id="29" name="表格 28"/>
          <p:cNvGraphicFramePr/>
          <p:nvPr>
            <p:custDataLst>
              <p:tags r:id="rId3"/>
            </p:custDataLst>
          </p:nvPr>
        </p:nvGraphicFramePr>
        <p:xfrm>
          <a:off x="1398270" y="3400425"/>
          <a:ext cx="9409430" cy="1300480"/>
        </p:xfrm>
        <a:graphic>
          <a:graphicData uri="http://schemas.openxmlformats.org/drawingml/2006/table">
            <a:tbl>
              <a:tblPr firstRow="1" bandRow="1">
                <a:tableStyleId>{5C22544A-7EE6-4342-B048-85BDC9FD1C3A}</a:tableStyleId>
              </a:tblPr>
              <a:tblGrid>
                <a:gridCol w="1882140"/>
                <a:gridCol w="1881505"/>
                <a:gridCol w="1360170"/>
                <a:gridCol w="2526665"/>
                <a:gridCol w="1758950"/>
              </a:tblGrid>
              <a:tr h="650240">
                <a:tc>
                  <a:txBody>
                    <a:bodyPr/>
                    <a:lstStyle/>
                    <a:p>
                      <a:pPr algn="ctr">
                        <a:lnSpc>
                          <a:spcPct val="100000"/>
                        </a:lnSpc>
                        <a:buNone/>
                      </a:pPr>
                      <a:endParaRPr lang="zh-CN" altLang="en-US"/>
                    </a:p>
                  </a:txBody>
                  <a:tcPr anchor="ctr">
                    <a:solidFill>
                      <a:srgbClr val="003066">
                        <a:alpha val="99000"/>
                      </a:srgbClr>
                    </a:solidFill>
                  </a:tcPr>
                </a:tc>
                <a:tc>
                  <a:txBody>
                    <a:bodyPr/>
                    <a:lstStyle/>
                    <a:p>
                      <a:pPr algn="ctr">
                        <a:lnSpc>
                          <a:spcPct val="100000"/>
                        </a:lnSpc>
                        <a:buNone/>
                      </a:pPr>
                      <a:r>
                        <a:rPr lang="en-US" altLang="zh-CN"/>
                        <a:t>anaemia</a:t>
                      </a:r>
                      <a:endParaRPr lang="en-US" altLang="zh-CN"/>
                    </a:p>
                  </a:txBody>
                  <a:tcPr anchor="ctr">
                    <a:solidFill>
                      <a:srgbClr val="003066">
                        <a:alpha val="99000"/>
                      </a:srgbClr>
                    </a:solidFill>
                  </a:tcPr>
                </a:tc>
                <a:tc>
                  <a:txBody>
                    <a:bodyPr/>
                    <a:lstStyle/>
                    <a:p>
                      <a:pPr algn="ctr">
                        <a:lnSpc>
                          <a:spcPct val="100000"/>
                        </a:lnSpc>
                        <a:buNone/>
                      </a:pPr>
                      <a:r>
                        <a:rPr lang="en-US" altLang="zh-CN"/>
                        <a:t>diaetes</a:t>
                      </a:r>
                      <a:endParaRPr lang="en-US" altLang="zh-CN"/>
                    </a:p>
                  </a:txBody>
                  <a:tcPr anchor="ctr">
                    <a:solidFill>
                      <a:srgbClr val="003066">
                        <a:alpha val="99000"/>
                      </a:srgbClr>
                    </a:solidFill>
                  </a:tcPr>
                </a:tc>
                <a:tc>
                  <a:txBody>
                    <a:bodyPr/>
                    <a:lstStyle/>
                    <a:p>
                      <a:pPr algn="ctr">
                        <a:lnSpc>
                          <a:spcPct val="100000"/>
                        </a:lnSpc>
                        <a:buNone/>
                      </a:pPr>
                      <a:r>
                        <a:rPr lang="en-US" altLang="zh-CN"/>
                        <a:t>high_blood_pressure</a:t>
                      </a:r>
                      <a:endParaRPr lang="en-US" altLang="zh-CN"/>
                    </a:p>
                  </a:txBody>
                  <a:tcPr anchor="ctr">
                    <a:solidFill>
                      <a:srgbClr val="003066">
                        <a:alpha val="99000"/>
                      </a:srgbClr>
                    </a:solidFill>
                  </a:tcPr>
                </a:tc>
                <a:tc>
                  <a:txBody>
                    <a:bodyPr/>
                    <a:lstStyle/>
                    <a:p>
                      <a:pPr algn="ctr">
                        <a:lnSpc>
                          <a:spcPct val="100000"/>
                        </a:lnSpc>
                        <a:buNone/>
                      </a:pPr>
                      <a:r>
                        <a:rPr lang="en-US" altLang="zh-CN"/>
                        <a:t>sex</a:t>
                      </a:r>
                      <a:endParaRPr lang="en-US" altLang="zh-CN"/>
                    </a:p>
                  </a:txBody>
                  <a:tcPr anchor="ctr">
                    <a:solidFill>
                      <a:srgbClr val="003066">
                        <a:alpha val="99000"/>
                      </a:srgbClr>
                    </a:solidFill>
                  </a:tcPr>
                </a:tc>
              </a:tr>
              <a:tr h="650240">
                <a:tc>
                  <a:txBody>
                    <a:bodyPr/>
                    <a:lstStyle/>
                    <a:p>
                      <a:pPr algn="ctr">
                        <a:lnSpc>
                          <a:spcPct val="100000"/>
                        </a:lnSpc>
                        <a:buNone/>
                      </a:pPr>
                      <a:r>
                        <a:rPr lang="en-US" altLang="zh-CN"/>
                        <a:t>smoking</a:t>
                      </a:r>
                      <a:endParaRPr lang="en-US" altLang="zh-CN"/>
                    </a:p>
                  </a:txBody>
                  <a:tcPr anchor="ctr"/>
                </a:tc>
                <a:tc>
                  <a:txBody>
                    <a:bodyPr/>
                    <a:lstStyle/>
                    <a:p>
                      <a:pPr algn="ctr">
                        <a:lnSpc>
                          <a:spcPct val="100000"/>
                        </a:lnSpc>
                        <a:buNone/>
                      </a:pPr>
                      <a:r>
                        <a:rPr lang="en-US" altLang="zh-CN"/>
                        <a:t>0.1618</a:t>
                      </a:r>
                      <a:endParaRPr lang="en-US" altLang="zh-CN"/>
                    </a:p>
                  </a:txBody>
                  <a:tcPr anchor="ctr"/>
                </a:tc>
                <a:tc>
                  <a:txBody>
                    <a:bodyPr/>
                    <a:lstStyle/>
                    <a:p>
                      <a:pPr algn="ctr">
                        <a:lnSpc>
                          <a:spcPct val="100000"/>
                        </a:lnSpc>
                        <a:buNone/>
                      </a:pPr>
                      <a:r>
                        <a:rPr lang="en-US" altLang="zh-CN">
                          <a:solidFill>
                            <a:srgbClr val="003066"/>
                          </a:solidFill>
                        </a:rPr>
                        <a:t>0.0522</a:t>
                      </a:r>
                      <a:endParaRPr lang="en-US" altLang="zh-CN">
                        <a:solidFill>
                          <a:srgbClr val="003066"/>
                        </a:solidFill>
                      </a:endParaRPr>
                    </a:p>
                  </a:txBody>
                  <a:tcPr anchor="ctr"/>
                </a:tc>
                <a:tc>
                  <a:txBody>
                    <a:bodyPr/>
                    <a:lstStyle/>
                    <a:p>
                      <a:pPr algn="ctr">
                        <a:lnSpc>
                          <a:spcPct val="100000"/>
                        </a:lnSpc>
                        <a:buNone/>
                      </a:pPr>
                      <a:r>
                        <a:rPr lang="en-US" altLang="zh-CN"/>
                        <a:t>0.4378</a:t>
                      </a:r>
                      <a:endParaRPr lang="en-US" altLang="zh-CN"/>
                    </a:p>
                  </a:txBody>
                  <a:tcPr anchor="ctr"/>
                </a:tc>
                <a:tc>
                  <a:txBody>
                    <a:bodyPr/>
                    <a:lstStyle/>
                    <a:p>
                      <a:pPr algn="ctr">
                        <a:lnSpc>
                          <a:spcPct val="100000"/>
                        </a:lnSpc>
                        <a:buNone/>
                      </a:pPr>
                      <a:r>
                        <a:rPr lang="en-US" altLang="zh-CN">
                          <a:solidFill>
                            <a:srgbClr val="003066"/>
                          </a:solidFill>
                        </a:rPr>
                        <a:t>4.8999e-06</a:t>
                      </a:r>
                      <a:endParaRPr lang="en-US" altLang="zh-CN">
                        <a:solidFill>
                          <a:srgbClr val="003066"/>
                        </a:solidFill>
                      </a:endParaRPr>
                    </a:p>
                  </a:txBody>
                  <a:tcPr anchor="ctr"/>
                </a:tc>
              </a:tr>
            </a:tbl>
          </a:graphicData>
        </a:graphic>
      </p:graphicFrame>
      <p:sp>
        <p:nvSpPr>
          <p:cNvPr id="30" name="文本框 29"/>
          <p:cNvSpPr txBox="1"/>
          <p:nvPr/>
        </p:nvSpPr>
        <p:spPr>
          <a:xfrm>
            <a:off x="2363470" y="5130165"/>
            <a:ext cx="7465060" cy="1014730"/>
          </a:xfrm>
          <a:prstGeom prst="rect">
            <a:avLst/>
          </a:prstGeom>
          <a:noFill/>
        </p:spPr>
        <p:txBody>
          <a:bodyPr wrap="square" rtlCol="0">
            <a:spAutoFit/>
          </a:bodyPr>
          <a:lstStyle/>
          <a:p>
            <a:pPr algn="ctr"/>
            <a:r>
              <a:rPr lang="en-US" altLang="zh-CN" sz="2000">
                <a:solidFill>
                  <a:schemeClr val="bg1"/>
                </a:solidFill>
              </a:rPr>
              <a:t>smoking &amp; diaetes &amp; sex</a:t>
            </a:r>
            <a:endParaRPr lang="en-US" altLang="zh-CN" sz="2000">
              <a:solidFill>
                <a:schemeClr val="bg1"/>
              </a:solidFill>
            </a:endParaRPr>
          </a:p>
          <a:p>
            <a:pPr algn="ctr"/>
            <a:r>
              <a:rPr lang="en-US" altLang="zh-CN" sz="2000">
                <a:solidFill>
                  <a:schemeClr val="bg1"/>
                </a:solidFill>
              </a:rPr>
              <a:t>When building the model, we can choose to leave only the smoking column to simplify the model.</a:t>
            </a:r>
            <a:endParaRPr lang="en-US" altLang="zh-CN" sz="2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空心弧 2"/>
          <p:cNvSpPr/>
          <p:nvPr/>
        </p:nvSpPr>
        <p:spPr>
          <a:xfrm>
            <a:off x="492136" y="1175666"/>
            <a:ext cx="3863804" cy="3863804"/>
          </a:xfrm>
          <a:prstGeom prst="blockArc">
            <a:avLst>
              <a:gd name="adj1" fmla="val 2151286"/>
              <a:gd name="adj2" fmla="val 19827108"/>
              <a:gd name="adj3" fmla="val 6025"/>
            </a:avLst>
          </a:prstGeom>
          <a:solidFill>
            <a:srgbClr val="39D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4" name="空心弧 3"/>
          <p:cNvSpPr/>
          <p:nvPr/>
        </p:nvSpPr>
        <p:spPr>
          <a:xfrm>
            <a:off x="887244" y="1521312"/>
            <a:ext cx="3191698" cy="3191698"/>
          </a:xfrm>
          <a:prstGeom prst="blockArc">
            <a:avLst>
              <a:gd name="adj1" fmla="val 3414698"/>
              <a:gd name="adj2" fmla="val 16942050"/>
              <a:gd name="adj3" fmla="val 6975"/>
            </a:avLst>
          </a:prstGeom>
          <a:solidFill>
            <a:schemeClr val="bg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5" name="空心弧 4"/>
          <p:cNvSpPr/>
          <p:nvPr/>
        </p:nvSpPr>
        <p:spPr>
          <a:xfrm>
            <a:off x="1296455" y="1874724"/>
            <a:ext cx="2522839" cy="2522839"/>
          </a:xfrm>
          <a:prstGeom prst="blockArc">
            <a:avLst>
              <a:gd name="adj1" fmla="val 6267044"/>
              <a:gd name="adj2" fmla="val 14982377"/>
              <a:gd name="adj3" fmla="val 9034"/>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6" name="文本框 5"/>
          <p:cNvSpPr txBox="1"/>
          <p:nvPr/>
        </p:nvSpPr>
        <p:spPr>
          <a:xfrm>
            <a:off x="1590675" y="2396490"/>
            <a:ext cx="2883535" cy="17532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0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rPr>
              <a:t>Cluster </a:t>
            </a:r>
            <a:endParaRPr kumimoji="0" lang="en-US" altLang="zh-CN" sz="30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0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rPr>
              <a:t>Analysis</a:t>
            </a:r>
            <a:endParaRPr kumimoji="0" lang="en-US" altLang="zh-CN" sz="30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0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rPr>
              <a:t>     -</a:t>
            </a:r>
            <a:r>
              <a:rPr kumimoji="0" lang="en-US" altLang="zh-CN"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rPr>
              <a:t>Unsupervised learning</a:t>
            </a:r>
            <a:endParaRPr kumimoji="0" lang="en-US" altLang="zh-CN"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p:txBody>
      </p:sp>
      <p:sp>
        <p:nvSpPr>
          <p:cNvPr id="8" name="文本框 7"/>
          <p:cNvSpPr txBox="1"/>
          <p:nvPr/>
        </p:nvSpPr>
        <p:spPr>
          <a:xfrm>
            <a:off x="5102860" y="1153160"/>
            <a:ext cx="2207260" cy="6451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latin typeface="Didot Regular" panose="02000503000000020003" charset="0"/>
                <a:ea typeface="站酷文艺体" panose="02000603000000000000" pitchFamily="2" charset="-122"/>
                <a:cs typeface="Didot Regular" panose="02000503000000020003" charset="0"/>
              </a:rPr>
              <a:t>Clustering</a:t>
            </a:r>
            <a:endParaRPr kumimoji="0" lang="en-US" alt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latin typeface="Didot Regular" panose="02000503000000020003" charset="0"/>
              <a:ea typeface="站酷文艺体" panose="02000603000000000000" pitchFamily="2" charset="-122"/>
              <a:cs typeface="Didot Regular" panose="02000503000000020003" charset="0"/>
            </a:endParaRPr>
          </a:p>
        </p:txBody>
      </p:sp>
      <p:grpSp>
        <p:nvGrpSpPr>
          <p:cNvPr id="20" name="组合 19"/>
          <p:cNvGrpSpPr/>
          <p:nvPr/>
        </p:nvGrpSpPr>
        <p:grpSpPr>
          <a:xfrm>
            <a:off x="437650" y="407964"/>
            <a:ext cx="3021021" cy="521970"/>
            <a:chOff x="437650" y="407964"/>
            <a:chExt cx="3021021" cy="521970"/>
          </a:xfrm>
        </p:grpSpPr>
        <p:grpSp>
          <p:nvGrpSpPr>
            <p:cNvPr id="21" name="组合 20"/>
            <p:cNvGrpSpPr/>
            <p:nvPr/>
          </p:nvGrpSpPr>
          <p:grpSpPr>
            <a:xfrm>
              <a:off x="437650" y="426743"/>
              <a:ext cx="503641" cy="485662"/>
              <a:chOff x="431503" y="418769"/>
              <a:chExt cx="710506" cy="685142"/>
            </a:xfrm>
          </p:grpSpPr>
          <p:sp>
            <p:nvSpPr>
              <p:cNvPr id="23" name="矩形 22"/>
              <p:cNvSpPr/>
              <p:nvPr/>
            </p:nvSpPr>
            <p:spPr>
              <a:xfrm>
                <a:off x="508000" y="469900"/>
                <a:ext cx="634009" cy="634011"/>
              </a:xfrm>
              <a:prstGeom prst="rect">
                <a:avLst/>
              </a:prstGeom>
              <a:solidFill>
                <a:srgbClr val="39D1D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29" name="矩形 28"/>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2" name="文本框 21"/>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43" name="文本框 42"/>
          <p:cNvSpPr txBox="1"/>
          <p:nvPr/>
        </p:nvSpPr>
        <p:spPr>
          <a:xfrm>
            <a:off x="932950" y="484164"/>
            <a:ext cx="2669540" cy="49149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Build the Model</a:t>
            </a:r>
            <a:endParaRPr kumimoji="0" lang="en-US" altLang="zh-CN" sz="2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pic>
        <p:nvPicPr>
          <p:cNvPr id="13" name="图片 12" descr="截屏2022-01-27 18.26.25"/>
          <p:cNvPicPr>
            <a:picLocks noChangeAspect="1"/>
          </p:cNvPicPr>
          <p:nvPr/>
        </p:nvPicPr>
        <p:blipFill>
          <a:blip r:embed="rId2"/>
          <a:stretch>
            <a:fillRect/>
          </a:stretch>
        </p:blipFill>
        <p:spPr>
          <a:xfrm>
            <a:off x="4356100" y="2051050"/>
            <a:ext cx="3528695" cy="3100070"/>
          </a:xfrm>
          <a:prstGeom prst="rect">
            <a:avLst/>
          </a:prstGeom>
        </p:spPr>
      </p:pic>
      <p:grpSp>
        <p:nvGrpSpPr>
          <p:cNvPr id="30" name="组合 29"/>
          <p:cNvGrpSpPr/>
          <p:nvPr/>
        </p:nvGrpSpPr>
        <p:grpSpPr>
          <a:xfrm>
            <a:off x="8117205" y="1798320"/>
            <a:ext cx="3837305" cy="3602355"/>
            <a:chOff x="11824" y="2645"/>
            <a:chExt cx="5044" cy="5226"/>
          </a:xfrm>
        </p:grpSpPr>
        <p:sp>
          <p:nvSpPr>
            <p:cNvPr id="15" name="矩形 14"/>
            <p:cNvSpPr/>
            <p:nvPr/>
          </p:nvSpPr>
          <p:spPr>
            <a:xfrm>
              <a:off x="11824" y="2645"/>
              <a:ext cx="5045" cy="52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descr="cluster"/>
            <p:cNvPicPr>
              <a:picLocks noChangeAspect="1"/>
            </p:cNvPicPr>
            <p:nvPr/>
          </p:nvPicPr>
          <p:blipFill>
            <a:blip r:embed="rId3"/>
            <a:stretch>
              <a:fillRect/>
            </a:stretch>
          </p:blipFill>
          <p:spPr>
            <a:xfrm>
              <a:off x="11825" y="2756"/>
              <a:ext cx="5009" cy="5009"/>
            </a:xfrm>
            <a:prstGeom prst="rect">
              <a:avLst/>
            </a:prstGeom>
          </p:spPr>
        </p:pic>
      </p:grpSp>
      <p:sp>
        <p:nvSpPr>
          <p:cNvPr id="31" name="文本框 30"/>
          <p:cNvSpPr txBox="1"/>
          <p:nvPr/>
        </p:nvSpPr>
        <p:spPr>
          <a:xfrm>
            <a:off x="8462645" y="1057804"/>
            <a:ext cx="4502150" cy="6451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latin typeface="Didot Regular" panose="02000503000000020003" charset="0"/>
                <a:ea typeface="站酷文艺体" panose="02000603000000000000" pitchFamily="2" charset="-122"/>
                <a:cs typeface="Didot Regular" panose="02000503000000020003" charset="0"/>
              </a:rPr>
              <a:t>Compared with dataset</a:t>
            </a:r>
            <a:endParaRPr kumimoji="0" lang="en-US" alt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latin typeface="Didot Regular" panose="02000503000000020003" charset="0"/>
              <a:ea typeface="站酷文艺体" panose="02000603000000000000" pitchFamily="2" charset="-122"/>
              <a:cs typeface="Didot Regular" panose="02000503000000020003" charset="0"/>
            </a:endParaRPr>
          </a:p>
        </p:txBody>
      </p:sp>
      <p:sp>
        <p:nvSpPr>
          <p:cNvPr id="32" name="文本框 31"/>
          <p:cNvSpPr txBox="1"/>
          <p:nvPr/>
        </p:nvSpPr>
        <p:spPr>
          <a:xfrm>
            <a:off x="7828280" y="5572760"/>
            <a:ext cx="4641215" cy="829945"/>
          </a:xfrm>
          <a:prstGeom prst="rect">
            <a:avLst/>
          </a:prstGeom>
          <a:noFill/>
        </p:spPr>
        <p:txBody>
          <a:bodyPr wrap="square" rtlCol="0">
            <a:spAutoFit/>
          </a:bodyPr>
          <a:lstStyle/>
          <a:p>
            <a:r>
              <a:rPr lang="zh-CN" altLang="en-US" sz="1600">
                <a:solidFill>
                  <a:schemeClr val="bg1"/>
                </a:solidFill>
              </a:rPr>
              <a:t>There should be two </a:t>
            </a:r>
            <a:r>
              <a:rPr lang="en-US" altLang="zh-CN" sz="1600">
                <a:solidFill>
                  <a:schemeClr val="bg1"/>
                </a:solidFill>
              </a:rPr>
              <a:t>of them</a:t>
            </a:r>
            <a:r>
              <a:rPr lang="zh-CN" altLang="en-US" sz="1600">
                <a:solidFill>
                  <a:schemeClr val="bg1"/>
                </a:solidFill>
              </a:rPr>
              <a:t> that are not available.</a:t>
            </a:r>
            <a:endParaRPr lang="zh-CN" altLang="en-US" sz="1600">
              <a:solidFill>
                <a:schemeClr val="bg1"/>
              </a:solidFill>
            </a:endParaRPr>
          </a:p>
          <a:p>
            <a:r>
              <a:rPr lang="en-US" altLang="zh-CN" sz="1600">
                <a:solidFill>
                  <a:schemeClr val="bg1"/>
                </a:solidFill>
              </a:rPr>
              <a:t>The result is not optimistic.</a:t>
            </a:r>
            <a:endParaRPr lang="en-US" altLang="zh-CN" sz="16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空心弧 2"/>
          <p:cNvSpPr/>
          <p:nvPr/>
        </p:nvSpPr>
        <p:spPr>
          <a:xfrm>
            <a:off x="492136" y="1208754"/>
            <a:ext cx="3863804" cy="3863804"/>
          </a:xfrm>
          <a:prstGeom prst="blockArc">
            <a:avLst>
              <a:gd name="adj1" fmla="val 2151286"/>
              <a:gd name="adj2" fmla="val 19827108"/>
              <a:gd name="adj3" fmla="val 6025"/>
            </a:avLst>
          </a:prstGeom>
          <a:solidFill>
            <a:srgbClr val="39D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4" name="空心弧 3"/>
          <p:cNvSpPr/>
          <p:nvPr/>
        </p:nvSpPr>
        <p:spPr>
          <a:xfrm>
            <a:off x="828189" y="1544807"/>
            <a:ext cx="3191698" cy="3191698"/>
          </a:xfrm>
          <a:prstGeom prst="blockArc">
            <a:avLst>
              <a:gd name="adj1" fmla="val 3414698"/>
              <a:gd name="adj2" fmla="val 16942050"/>
              <a:gd name="adj3" fmla="val 6975"/>
            </a:avLst>
          </a:prstGeom>
          <a:solidFill>
            <a:schemeClr val="bg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5" name="空心弧 4"/>
          <p:cNvSpPr/>
          <p:nvPr/>
        </p:nvSpPr>
        <p:spPr>
          <a:xfrm>
            <a:off x="1270420" y="1874089"/>
            <a:ext cx="2522839" cy="2522839"/>
          </a:xfrm>
          <a:prstGeom prst="blockArc">
            <a:avLst>
              <a:gd name="adj1" fmla="val 6267044"/>
              <a:gd name="adj2" fmla="val 14982377"/>
              <a:gd name="adj3" fmla="val 9034"/>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6" name="文本框 5"/>
          <p:cNvSpPr txBox="1"/>
          <p:nvPr/>
        </p:nvSpPr>
        <p:spPr>
          <a:xfrm>
            <a:off x="1876425" y="2684780"/>
            <a:ext cx="1725930" cy="9531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Decision</a:t>
            </a:r>
            <a:endParaRPr kumimoji="0" lang="en-US" altLang="zh-CN"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Tree</a:t>
            </a:r>
            <a:endParaRPr kumimoji="0" lang="en-US" altLang="zh-CN"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8" name="文本框 7"/>
          <p:cNvSpPr txBox="1"/>
          <p:nvPr/>
        </p:nvSpPr>
        <p:spPr>
          <a:xfrm>
            <a:off x="5792112" y="2180590"/>
            <a:ext cx="5906135" cy="6451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a:solidFill>
                  <a:schemeClr val="accent1"/>
                </a:solidFill>
                <a:effectLst>
                  <a:outerShdw blurRad="38100" dist="25400" dir="5400000" algn="ctr" rotWithShape="0">
                    <a:srgbClr val="6E747A">
                      <a:alpha val="43000"/>
                    </a:srgbClr>
                  </a:outerShdw>
                </a:effectLst>
                <a:uLnTx/>
                <a:uFillTx/>
                <a:latin typeface="Didot Regular" panose="02000503000000020003" charset="0"/>
                <a:ea typeface="站酷文艺体" panose="02000603000000000000" pitchFamily="2" charset="-122"/>
                <a:cs typeface="Didot Regular" panose="02000503000000020003" charset="0"/>
              </a:rPr>
              <a:t>Visual tree diagram(max_depth=5)</a:t>
            </a:r>
            <a:endParaRPr kumimoji="0" lang="en-US" altLang="zh-CN" sz="2400" b="0" i="0" u="none" strike="noStrike" kern="1200" cap="none" spc="0" normalizeH="0" baseline="0" noProof="0">
              <a:solidFill>
                <a:schemeClr val="accent1"/>
              </a:solidFill>
              <a:effectLst>
                <a:outerShdw blurRad="38100" dist="25400" dir="5400000" algn="ctr" rotWithShape="0">
                  <a:srgbClr val="6E747A">
                    <a:alpha val="43000"/>
                  </a:srgbClr>
                </a:outerShdw>
              </a:effectLst>
              <a:uLnTx/>
              <a:uFillTx/>
              <a:latin typeface="Didot Regular" panose="02000503000000020003" charset="0"/>
              <a:ea typeface="站酷文艺体" panose="02000603000000000000" pitchFamily="2" charset="-122"/>
              <a:cs typeface="Didot Regular" panose="02000503000000020003" charset="0"/>
            </a:endParaRPr>
          </a:p>
        </p:txBody>
      </p:sp>
      <p:sp>
        <p:nvSpPr>
          <p:cNvPr id="10" name="矩形 9"/>
          <p:cNvSpPr/>
          <p:nvPr/>
        </p:nvSpPr>
        <p:spPr>
          <a:xfrm>
            <a:off x="4356100" y="975360"/>
            <a:ext cx="1172845" cy="313055"/>
          </a:xfrm>
          <a:prstGeom prst="rect">
            <a:avLst/>
          </a:prstGeom>
          <a:solidFill>
            <a:srgbClr val="39D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11" name="文本框 10"/>
          <p:cNvSpPr txBox="1"/>
          <p:nvPr/>
        </p:nvSpPr>
        <p:spPr>
          <a:xfrm>
            <a:off x="5668645" y="1003300"/>
            <a:ext cx="4084955"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Train set score: 0.937799043062201</a:t>
            </a:r>
            <a:endParaRPr kumimoji="0" lang="en-US" altLang="zh-CN"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Test set score：0.833333333334</a:t>
            </a:r>
            <a:endPar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12" name="矩形 11"/>
          <p:cNvSpPr/>
          <p:nvPr/>
        </p:nvSpPr>
        <p:spPr>
          <a:xfrm>
            <a:off x="4356100" y="1560830"/>
            <a:ext cx="1011555" cy="314960"/>
          </a:xfrm>
          <a:prstGeom prst="rect">
            <a:avLst/>
          </a:prstGeom>
          <a:solidFill>
            <a:srgbClr val="FA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grpSp>
        <p:nvGrpSpPr>
          <p:cNvPr id="20" name="组合 19"/>
          <p:cNvGrpSpPr/>
          <p:nvPr/>
        </p:nvGrpSpPr>
        <p:grpSpPr>
          <a:xfrm>
            <a:off x="437650" y="407964"/>
            <a:ext cx="3021021" cy="521970"/>
            <a:chOff x="437650" y="407964"/>
            <a:chExt cx="3021021" cy="521970"/>
          </a:xfrm>
        </p:grpSpPr>
        <p:grpSp>
          <p:nvGrpSpPr>
            <p:cNvPr id="21" name="组合 20"/>
            <p:cNvGrpSpPr/>
            <p:nvPr/>
          </p:nvGrpSpPr>
          <p:grpSpPr>
            <a:xfrm>
              <a:off x="437650" y="426743"/>
              <a:ext cx="503641" cy="485662"/>
              <a:chOff x="431503" y="418769"/>
              <a:chExt cx="710506" cy="685142"/>
            </a:xfrm>
          </p:grpSpPr>
          <p:sp>
            <p:nvSpPr>
              <p:cNvPr id="23" name="矩形 22"/>
              <p:cNvSpPr/>
              <p:nvPr/>
            </p:nvSpPr>
            <p:spPr>
              <a:xfrm>
                <a:off x="508000" y="469900"/>
                <a:ext cx="634009" cy="634011"/>
              </a:xfrm>
              <a:prstGeom prst="rect">
                <a:avLst/>
              </a:prstGeom>
              <a:solidFill>
                <a:srgbClr val="39D1D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29" name="矩形 28"/>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2" name="文本框 21"/>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43" name="文本框 42"/>
          <p:cNvSpPr txBox="1"/>
          <p:nvPr/>
        </p:nvSpPr>
        <p:spPr>
          <a:xfrm>
            <a:off x="932950" y="484164"/>
            <a:ext cx="2669540" cy="49149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Build the Model</a:t>
            </a:r>
            <a:endParaRPr kumimoji="0" lang="en-US" altLang="zh-CN" sz="2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pic>
        <p:nvPicPr>
          <p:cNvPr id="30" name="图片 29" descr="tree_visualization"/>
          <p:cNvPicPr>
            <a:picLocks noChangeAspect="1"/>
          </p:cNvPicPr>
          <p:nvPr/>
        </p:nvPicPr>
        <p:blipFill>
          <a:blip r:embed="rId2"/>
          <a:stretch>
            <a:fillRect/>
          </a:stretch>
        </p:blipFill>
        <p:spPr>
          <a:xfrm>
            <a:off x="2412365" y="2503170"/>
            <a:ext cx="10058400" cy="4022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空心弧 2"/>
          <p:cNvSpPr/>
          <p:nvPr/>
        </p:nvSpPr>
        <p:spPr>
          <a:xfrm>
            <a:off x="492136" y="1203606"/>
            <a:ext cx="3863804" cy="3863804"/>
          </a:xfrm>
          <a:prstGeom prst="blockArc">
            <a:avLst>
              <a:gd name="adj1" fmla="val 2151286"/>
              <a:gd name="adj2" fmla="val 19827108"/>
              <a:gd name="adj3" fmla="val 6025"/>
            </a:avLst>
          </a:prstGeom>
          <a:solidFill>
            <a:srgbClr val="39D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4" name="空心弧 3"/>
          <p:cNvSpPr/>
          <p:nvPr/>
        </p:nvSpPr>
        <p:spPr>
          <a:xfrm>
            <a:off x="828189" y="1544807"/>
            <a:ext cx="3191698" cy="3191698"/>
          </a:xfrm>
          <a:prstGeom prst="blockArc">
            <a:avLst>
              <a:gd name="adj1" fmla="val 3414698"/>
              <a:gd name="adj2" fmla="val 16942050"/>
              <a:gd name="adj3" fmla="val 6975"/>
            </a:avLst>
          </a:prstGeom>
          <a:solidFill>
            <a:schemeClr val="bg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5" name="空心弧 4"/>
          <p:cNvSpPr/>
          <p:nvPr/>
        </p:nvSpPr>
        <p:spPr>
          <a:xfrm>
            <a:off x="1270420" y="1874089"/>
            <a:ext cx="2522839" cy="2522839"/>
          </a:xfrm>
          <a:prstGeom prst="blockArc">
            <a:avLst>
              <a:gd name="adj1" fmla="val 6267044"/>
              <a:gd name="adj2" fmla="val 14982377"/>
              <a:gd name="adj3" fmla="val 9034"/>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6" name="文本框 5"/>
          <p:cNvSpPr txBox="1"/>
          <p:nvPr/>
        </p:nvSpPr>
        <p:spPr>
          <a:xfrm>
            <a:off x="1876425" y="2684780"/>
            <a:ext cx="2063750" cy="1383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sym typeface="+mn-ea"/>
              </a:rPr>
              <a:t>Logistic Regression</a:t>
            </a:r>
            <a:endParaRPr kumimoji="0" lang="en-US" altLang="zh-CN" sz="2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8" name="文本框 7"/>
          <p:cNvSpPr txBox="1"/>
          <p:nvPr/>
        </p:nvSpPr>
        <p:spPr>
          <a:xfrm>
            <a:off x="5977114" y="2251962"/>
            <a:ext cx="4136743" cy="6451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latin typeface="Didot Regular" panose="02000503000000020003" charset="0"/>
                <a:ea typeface="站酷文艺体" panose="02000603000000000000" pitchFamily="2" charset="-122"/>
                <a:cs typeface="Didot Regular" panose="02000503000000020003" charset="0"/>
              </a:rPr>
              <a:t>Variances </a:t>
            </a:r>
            <a:r>
              <a:rPr kumimoji="0" lang="en-US" altLang="zh-CN" sz="2400" b="0" i="0" u="none" strike="noStrike" kern="1200" cap="none" spc="0" normalizeH="0" baseline="0" noProof="0" dirty="0" err="1">
                <a:solidFill>
                  <a:schemeClr val="accent1"/>
                </a:solidFill>
                <a:effectLst>
                  <a:outerShdw blurRad="38100" dist="25400" dir="5400000" algn="ctr" rotWithShape="0">
                    <a:srgbClr val="6E747A">
                      <a:alpha val="43000"/>
                    </a:srgbClr>
                  </a:outerShdw>
                </a:effectLst>
                <a:uLnTx/>
                <a:uFillTx/>
                <a:latin typeface="Didot Regular" panose="02000503000000020003" charset="0"/>
                <a:ea typeface="站酷文艺体" panose="02000603000000000000" pitchFamily="2" charset="-122"/>
                <a:cs typeface="Didot Regular" panose="02000503000000020003" charset="0"/>
              </a:rPr>
              <a:t>Importances</a:t>
            </a:r>
            <a:endParaRPr kumimoji="0" lang="en-US" altLang="zh-CN" sz="24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latin typeface="Didot Regular" panose="02000503000000020003" charset="0"/>
              <a:ea typeface="站酷文艺体" panose="02000603000000000000" pitchFamily="2" charset="-122"/>
              <a:cs typeface="Didot Regular" panose="02000503000000020003" charset="0"/>
            </a:endParaRPr>
          </a:p>
        </p:txBody>
      </p:sp>
      <p:sp>
        <p:nvSpPr>
          <p:cNvPr id="10" name="矩形 9"/>
          <p:cNvSpPr/>
          <p:nvPr/>
        </p:nvSpPr>
        <p:spPr>
          <a:xfrm>
            <a:off x="4356100" y="975360"/>
            <a:ext cx="1172845" cy="313055"/>
          </a:xfrm>
          <a:prstGeom prst="rect">
            <a:avLst/>
          </a:prstGeom>
          <a:solidFill>
            <a:srgbClr val="39D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11" name="文本框 10"/>
          <p:cNvSpPr txBox="1"/>
          <p:nvPr/>
        </p:nvSpPr>
        <p:spPr>
          <a:xfrm>
            <a:off x="5668645" y="911601"/>
            <a:ext cx="408495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Train set score</a:t>
            </a:r>
            <a:r>
              <a:rPr lang="en-US" altLang="zh-CN" dirty="0">
                <a:solidFill>
                  <a:schemeClr val="bg1"/>
                </a:solidFill>
                <a:latin typeface="站酷文艺体" panose="02000603000000000000" pitchFamily="2" charset="-122"/>
                <a:ea typeface="站酷文艺体" panose="02000603000000000000" pitchFamily="2" charset="-122"/>
              </a:rPr>
              <a:t>: </a:t>
            </a:r>
            <a:r>
              <a:rPr kumimoji="0" lang="en-US" altLang="zh-CN"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0.8421052631578947</a:t>
            </a:r>
            <a:endParaRPr kumimoji="0" lang="en-US" altLang="zh-CN"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Test set score</a:t>
            </a:r>
            <a:r>
              <a:rPr kumimoji="0" lang="en-US" altLang="zh-CN"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 </a:t>
            </a:r>
            <a:r>
              <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rPr>
              <a:t>0.8333333333333334</a:t>
            </a:r>
            <a:endParaRPr kumimoji="0" lang="zh-CN" altLang="en-US" sz="1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sp>
        <p:nvSpPr>
          <p:cNvPr id="12" name="矩形 11"/>
          <p:cNvSpPr/>
          <p:nvPr/>
        </p:nvSpPr>
        <p:spPr>
          <a:xfrm>
            <a:off x="4436744" y="1453986"/>
            <a:ext cx="1011555" cy="314960"/>
          </a:xfrm>
          <a:prstGeom prst="rect">
            <a:avLst/>
          </a:prstGeom>
          <a:solidFill>
            <a:srgbClr val="FA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mn-cs"/>
            </a:endParaRPr>
          </a:p>
        </p:txBody>
      </p:sp>
      <p:grpSp>
        <p:nvGrpSpPr>
          <p:cNvPr id="20" name="组合 19"/>
          <p:cNvGrpSpPr/>
          <p:nvPr/>
        </p:nvGrpSpPr>
        <p:grpSpPr>
          <a:xfrm>
            <a:off x="437650" y="407964"/>
            <a:ext cx="3021021" cy="521970"/>
            <a:chOff x="437650" y="407964"/>
            <a:chExt cx="3021021" cy="521970"/>
          </a:xfrm>
        </p:grpSpPr>
        <p:grpSp>
          <p:nvGrpSpPr>
            <p:cNvPr id="21" name="组合 20"/>
            <p:cNvGrpSpPr/>
            <p:nvPr/>
          </p:nvGrpSpPr>
          <p:grpSpPr>
            <a:xfrm>
              <a:off x="437650" y="426743"/>
              <a:ext cx="503641" cy="485662"/>
              <a:chOff x="431503" y="418769"/>
              <a:chExt cx="710506" cy="685142"/>
            </a:xfrm>
          </p:grpSpPr>
          <p:sp>
            <p:nvSpPr>
              <p:cNvPr id="23" name="矩形 22"/>
              <p:cNvSpPr/>
              <p:nvPr/>
            </p:nvSpPr>
            <p:spPr>
              <a:xfrm>
                <a:off x="508000" y="469900"/>
                <a:ext cx="634009" cy="634011"/>
              </a:xfrm>
              <a:prstGeom prst="rect">
                <a:avLst/>
              </a:prstGeom>
              <a:solidFill>
                <a:srgbClr val="39D1D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29" name="矩形 28"/>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2" name="文本框 21"/>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43" name="文本框 42"/>
          <p:cNvSpPr txBox="1"/>
          <p:nvPr/>
        </p:nvSpPr>
        <p:spPr>
          <a:xfrm>
            <a:off x="932950" y="484164"/>
            <a:ext cx="2669540" cy="49149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Build the Model</a:t>
            </a:r>
            <a:endParaRPr kumimoji="0" lang="en-US" altLang="zh-CN" sz="2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pic>
        <p:nvPicPr>
          <p:cNvPr id="7" name="图片 6" descr="截屏2022-01-27 13.34.49"/>
          <p:cNvPicPr>
            <a:picLocks noChangeAspect="1"/>
          </p:cNvPicPr>
          <p:nvPr/>
        </p:nvPicPr>
        <p:blipFill>
          <a:blip r:embed="rId2"/>
          <a:stretch>
            <a:fillRect/>
          </a:stretch>
        </p:blipFill>
        <p:spPr>
          <a:xfrm>
            <a:off x="5367655" y="2931835"/>
            <a:ext cx="4586605" cy="3609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空心弧 2"/>
          <p:cNvSpPr/>
          <p:nvPr/>
        </p:nvSpPr>
        <p:spPr>
          <a:xfrm>
            <a:off x="492136" y="1203606"/>
            <a:ext cx="3863804" cy="3863804"/>
          </a:xfrm>
          <a:prstGeom prst="blockArc">
            <a:avLst>
              <a:gd name="adj1" fmla="val 2151286"/>
              <a:gd name="adj2" fmla="val 19827108"/>
              <a:gd name="adj3" fmla="val 6025"/>
            </a:avLst>
          </a:prstGeom>
          <a:solidFill>
            <a:srgbClr val="39D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4" name="空心弧 3"/>
          <p:cNvSpPr/>
          <p:nvPr/>
        </p:nvSpPr>
        <p:spPr>
          <a:xfrm>
            <a:off x="828189" y="1544807"/>
            <a:ext cx="3191698" cy="3191698"/>
          </a:xfrm>
          <a:prstGeom prst="blockArc">
            <a:avLst>
              <a:gd name="adj1" fmla="val 3414698"/>
              <a:gd name="adj2" fmla="val 16942050"/>
              <a:gd name="adj3" fmla="val 6975"/>
            </a:avLst>
          </a:prstGeom>
          <a:solidFill>
            <a:schemeClr val="bg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5" name="空心弧 4"/>
          <p:cNvSpPr/>
          <p:nvPr/>
        </p:nvSpPr>
        <p:spPr>
          <a:xfrm>
            <a:off x="1270420" y="1874089"/>
            <a:ext cx="2522839" cy="2522839"/>
          </a:xfrm>
          <a:prstGeom prst="blockArc">
            <a:avLst>
              <a:gd name="adj1" fmla="val 6267044"/>
              <a:gd name="adj2" fmla="val 14982377"/>
              <a:gd name="adj3" fmla="val 9034"/>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6" name="文本框 5"/>
          <p:cNvSpPr txBox="1"/>
          <p:nvPr/>
        </p:nvSpPr>
        <p:spPr>
          <a:xfrm>
            <a:off x="1855568" y="2748828"/>
            <a:ext cx="2392660"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dirty="0">
                <a:solidFill>
                  <a:prstClr val="white"/>
                </a:solidFill>
                <a:latin typeface="站酷文艺体" panose="02000603000000000000" pitchFamily="2" charset="-122"/>
                <a:ea typeface="站酷文艺体" panose="02000603000000000000" pitchFamily="2" charset="-122"/>
                <a:cs typeface="Calibri" panose="020F0702030404030204" pitchFamily="34" charset="0"/>
                <a:sym typeface="+mn-ea"/>
              </a:rPr>
              <a:t>Full connected neural network</a:t>
            </a: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nvGrpSpPr>
          <p:cNvPr id="20" name="组合 19"/>
          <p:cNvGrpSpPr/>
          <p:nvPr/>
        </p:nvGrpSpPr>
        <p:grpSpPr>
          <a:xfrm>
            <a:off x="437650" y="407964"/>
            <a:ext cx="3021021" cy="521970"/>
            <a:chOff x="437650" y="407964"/>
            <a:chExt cx="3021021" cy="521970"/>
          </a:xfrm>
        </p:grpSpPr>
        <p:grpSp>
          <p:nvGrpSpPr>
            <p:cNvPr id="21" name="组合 20"/>
            <p:cNvGrpSpPr/>
            <p:nvPr/>
          </p:nvGrpSpPr>
          <p:grpSpPr>
            <a:xfrm>
              <a:off x="437650" y="426743"/>
              <a:ext cx="503641" cy="485662"/>
              <a:chOff x="431503" y="418769"/>
              <a:chExt cx="710506" cy="685142"/>
            </a:xfrm>
          </p:grpSpPr>
          <p:sp>
            <p:nvSpPr>
              <p:cNvPr id="23" name="矩形 22"/>
              <p:cNvSpPr/>
              <p:nvPr/>
            </p:nvSpPr>
            <p:spPr>
              <a:xfrm>
                <a:off x="508000" y="469900"/>
                <a:ext cx="634009" cy="634011"/>
              </a:xfrm>
              <a:prstGeom prst="rect">
                <a:avLst/>
              </a:prstGeom>
              <a:solidFill>
                <a:srgbClr val="39D1D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29" name="矩形 28"/>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2" name="文本框 21"/>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43" name="文本框 42"/>
          <p:cNvSpPr txBox="1"/>
          <p:nvPr/>
        </p:nvSpPr>
        <p:spPr>
          <a:xfrm>
            <a:off x="932950" y="484164"/>
            <a:ext cx="2669540" cy="49149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Build the Model</a:t>
            </a:r>
            <a:endParaRPr kumimoji="0" lang="en-US" altLang="zh-CN" sz="2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pic>
        <p:nvPicPr>
          <p:cNvPr id="13" name="图片 12"/>
          <p:cNvPicPr>
            <a:picLocks noChangeAspect="1"/>
          </p:cNvPicPr>
          <p:nvPr/>
        </p:nvPicPr>
        <p:blipFill>
          <a:blip r:embed="rId2"/>
          <a:stretch>
            <a:fillRect/>
          </a:stretch>
        </p:blipFill>
        <p:spPr>
          <a:xfrm>
            <a:off x="4645381" y="1874089"/>
            <a:ext cx="6949782" cy="944964"/>
          </a:xfrm>
          <a:prstGeom prst="rect">
            <a:avLst/>
          </a:prstGeom>
        </p:spPr>
      </p:pic>
      <p:pic>
        <p:nvPicPr>
          <p:cNvPr id="15" name="图片 14"/>
          <p:cNvPicPr>
            <a:picLocks noChangeAspect="1"/>
          </p:cNvPicPr>
          <p:nvPr/>
        </p:nvPicPr>
        <p:blipFill>
          <a:blip r:embed="rId3"/>
          <a:stretch>
            <a:fillRect/>
          </a:stretch>
        </p:blipFill>
        <p:spPr>
          <a:xfrm>
            <a:off x="4235490" y="3577216"/>
            <a:ext cx="4254132" cy="2077178"/>
          </a:xfrm>
          <a:prstGeom prst="rect">
            <a:avLst/>
          </a:prstGeom>
        </p:spPr>
      </p:pic>
      <p:pic>
        <p:nvPicPr>
          <p:cNvPr id="31" name="图片 30"/>
          <p:cNvPicPr>
            <a:picLocks noChangeAspect="1"/>
          </p:cNvPicPr>
          <p:nvPr/>
        </p:nvPicPr>
        <p:blipFill rotWithShape="1">
          <a:blip r:embed="rId4"/>
          <a:srcRect l="841" t="1480"/>
          <a:stretch>
            <a:fillRect/>
          </a:stretch>
        </p:blipFill>
        <p:spPr>
          <a:xfrm>
            <a:off x="8489622" y="3577216"/>
            <a:ext cx="3573602" cy="20771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空心弧 2"/>
          <p:cNvSpPr/>
          <p:nvPr/>
        </p:nvSpPr>
        <p:spPr>
          <a:xfrm>
            <a:off x="492136" y="1203606"/>
            <a:ext cx="3863804" cy="3863804"/>
          </a:xfrm>
          <a:prstGeom prst="blockArc">
            <a:avLst>
              <a:gd name="adj1" fmla="val 2151286"/>
              <a:gd name="adj2" fmla="val 19827108"/>
              <a:gd name="adj3" fmla="val 6025"/>
            </a:avLst>
          </a:prstGeom>
          <a:solidFill>
            <a:srgbClr val="39D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4" name="空心弧 3"/>
          <p:cNvSpPr/>
          <p:nvPr/>
        </p:nvSpPr>
        <p:spPr>
          <a:xfrm>
            <a:off x="828189" y="1544807"/>
            <a:ext cx="3191698" cy="3191698"/>
          </a:xfrm>
          <a:prstGeom prst="blockArc">
            <a:avLst>
              <a:gd name="adj1" fmla="val 3414698"/>
              <a:gd name="adj2" fmla="val 16942050"/>
              <a:gd name="adj3" fmla="val 6975"/>
            </a:avLst>
          </a:prstGeom>
          <a:solidFill>
            <a:schemeClr val="bg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5" name="空心弧 4"/>
          <p:cNvSpPr/>
          <p:nvPr/>
        </p:nvSpPr>
        <p:spPr>
          <a:xfrm>
            <a:off x="1270420" y="1874089"/>
            <a:ext cx="2522839" cy="2522839"/>
          </a:xfrm>
          <a:prstGeom prst="blockArc">
            <a:avLst>
              <a:gd name="adj1" fmla="val 6267044"/>
              <a:gd name="adj2" fmla="val 14982377"/>
              <a:gd name="adj3" fmla="val 9034"/>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6" name="文本框 5"/>
          <p:cNvSpPr txBox="1"/>
          <p:nvPr/>
        </p:nvSpPr>
        <p:spPr>
          <a:xfrm>
            <a:off x="1588885" y="2539106"/>
            <a:ext cx="3155177"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dirty="0">
                <a:solidFill>
                  <a:prstClr val="white"/>
                </a:solidFill>
                <a:latin typeface="站酷文艺体" panose="02000603000000000000" pitchFamily="2" charset="-122"/>
                <a:ea typeface="站酷文艺体" panose="02000603000000000000" pitchFamily="2" charset="-122"/>
                <a:cs typeface="Calibri" panose="020F0702030404030204" pitchFamily="34" charset="0"/>
                <a:sym typeface="+mn-ea"/>
              </a:rPr>
              <a:t>Fully connected neural network(one hidden layer)</a:t>
            </a: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nvGrpSpPr>
          <p:cNvPr id="20" name="组合 19"/>
          <p:cNvGrpSpPr/>
          <p:nvPr/>
        </p:nvGrpSpPr>
        <p:grpSpPr>
          <a:xfrm>
            <a:off x="437650" y="407964"/>
            <a:ext cx="3021021" cy="521970"/>
            <a:chOff x="437650" y="407964"/>
            <a:chExt cx="3021021" cy="521970"/>
          </a:xfrm>
        </p:grpSpPr>
        <p:grpSp>
          <p:nvGrpSpPr>
            <p:cNvPr id="21" name="组合 20"/>
            <p:cNvGrpSpPr/>
            <p:nvPr/>
          </p:nvGrpSpPr>
          <p:grpSpPr>
            <a:xfrm>
              <a:off x="437650" y="426743"/>
              <a:ext cx="503641" cy="485662"/>
              <a:chOff x="431503" y="418769"/>
              <a:chExt cx="710506" cy="685142"/>
            </a:xfrm>
          </p:grpSpPr>
          <p:sp>
            <p:nvSpPr>
              <p:cNvPr id="23" name="矩形 22"/>
              <p:cNvSpPr/>
              <p:nvPr/>
            </p:nvSpPr>
            <p:spPr>
              <a:xfrm>
                <a:off x="508000" y="469900"/>
                <a:ext cx="634009" cy="634011"/>
              </a:xfrm>
              <a:prstGeom prst="rect">
                <a:avLst/>
              </a:prstGeom>
              <a:solidFill>
                <a:srgbClr val="39D1D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29" name="矩形 28"/>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2" name="文本框 21"/>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43" name="文本框 42"/>
          <p:cNvSpPr txBox="1"/>
          <p:nvPr/>
        </p:nvSpPr>
        <p:spPr>
          <a:xfrm>
            <a:off x="932950" y="484164"/>
            <a:ext cx="2669540" cy="49149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Build the Model</a:t>
            </a:r>
            <a:endParaRPr kumimoji="0" lang="en-US" altLang="zh-CN" sz="2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pic>
        <p:nvPicPr>
          <p:cNvPr id="33" name="图片 32"/>
          <p:cNvPicPr>
            <a:picLocks noChangeAspect="1"/>
          </p:cNvPicPr>
          <p:nvPr/>
        </p:nvPicPr>
        <p:blipFill rotWithShape="1">
          <a:blip r:embed="rId2"/>
          <a:srcRect r="25916"/>
          <a:stretch>
            <a:fillRect/>
          </a:stretch>
        </p:blipFill>
        <p:spPr>
          <a:xfrm>
            <a:off x="4916620" y="1324109"/>
            <a:ext cx="6594745" cy="1579958"/>
          </a:xfrm>
          <a:prstGeom prst="rect">
            <a:avLst/>
          </a:prstGeom>
        </p:spPr>
      </p:pic>
      <p:pic>
        <p:nvPicPr>
          <p:cNvPr id="44" name="图片 43"/>
          <p:cNvPicPr>
            <a:picLocks noChangeAspect="1"/>
          </p:cNvPicPr>
          <p:nvPr/>
        </p:nvPicPr>
        <p:blipFill>
          <a:blip r:embed="rId3"/>
          <a:stretch>
            <a:fillRect/>
          </a:stretch>
        </p:blipFill>
        <p:spPr>
          <a:xfrm>
            <a:off x="4916620" y="3200481"/>
            <a:ext cx="6600825" cy="2714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空心弧 2"/>
          <p:cNvSpPr/>
          <p:nvPr/>
        </p:nvSpPr>
        <p:spPr>
          <a:xfrm>
            <a:off x="492136" y="1203606"/>
            <a:ext cx="3863804" cy="3863804"/>
          </a:xfrm>
          <a:prstGeom prst="blockArc">
            <a:avLst>
              <a:gd name="adj1" fmla="val 2151286"/>
              <a:gd name="adj2" fmla="val 19827108"/>
              <a:gd name="adj3" fmla="val 6025"/>
            </a:avLst>
          </a:prstGeom>
          <a:solidFill>
            <a:srgbClr val="39D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4" name="空心弧 3"/>
          <p:cNvSpPr/>
          <p:nvPr/>
        </p:nvSpPr>
        <p:spPr>
          <a:xfrm>
            <a:off x="828189" y="1544807"/>
            <a:ext cx="3191698" cy="3191698"/>
          </a:xfrm>
          <a:prstGeom prst="blockArc">
            <a:avLst>
              <a:gd name="adj1" fmla="val 3414698"/>
              <a:gd name="adj2" fmla="val 16942050"/>
              <a:gd name="adj3" fmla="val 6975"/>
            </a:avLst>
          </a:prstGeom>
          <a:solidFill>
            <a:schemeClr val="bg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5" name="空心弧 4"/>
          <p:cNvSpPr/>
          <p:nvPr/>
        </p:nvSpPr>
        <p:spPr>
          <a:xfrm>
            <a:off x="1270420" y="1874089"/>
            <a:ext cx="2522839" cy="2522839"/>
          </a:xfrm>
          <a:prstGeom prst="blockArc">
            <a:avLst>
              <a:gd name="adj1" fmla="val 6267044"/>
              <a:gd name="adj2" fmla="val 14982377"/>
              <a:gd name="adj3" fmla="val 9034"/>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6" name="文本框 5"/>
          <p:cNvSpPr txBox="1"/>
          <p:nvPr/>
        </p:nvSpPr>
        <p:spPr>
          <a:xfrm>
            <a:off x="1588885" y="2539106"/>
            <a:ext cx="3155177"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702030404030204" pitchFamily="34" charset="0"/>
                <a:sym typeface="+mn-ea"/>
              </a:rPr>
              <a:t>Fully connected neural network(one hidden layer)</a:t>
            </a: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nvGrpSpPr>
          <p:cNvPr id="20" name="组合 19"/>
          <p:cNvGrpSpPr/>
          <p:nvPr/>
        </p:nvGrpSpPr>
        <p:grpSpPr>
          <a:xfrm>
            <a:off x="437650" y="407964"/>
            <a:ext cx="3021021" cy="521970"/>
            <a:chOff x="437650" y="407964"/>
            <a:chExt cx="3021021" cy="521970"/>
          </a:xfrm>
        </p:grpSpPr>
        <p:grpSp>
          <p:nvGrpSpPr>
            <p:cNvPr id="21" name="组合 20"/>
            <p:cNvGrpSpPr/>
            <p:nvPr/>
          </p:nvGrpSpPr>
          <p:grpSpPr>
            <a:xfrm>
              <a:off x="437650" y="426743"/>
              <a:ext cx="503641" cy="485662"/>
              <a:chOff x="431503" y="418769"/>
              <a:chExt cx="710506" cy="685142"/>
            </a:xfrm>
          </p:grpSpPr>
          <p:sp>
            <p:nvSpPr>
              <p:cNvPr id="23" name="矩形 22"/>
              <p:cNvSpPr/>
              <p:nvPr/>
            </p:nvSpPr>
            <p:spPr>
              <a:xfrm>
                <a:off x="508000" y="469900"/>
                <a:ext cx="634009" cy="634011"/>
              </a:xfrm>
              <a:prstGeom prst="rect">
                <a:avLst/>
              </a:prstGeom>
              <a:solidFill>
                <a:srgbClr val="39D1D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29" name="矩形 28"/>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2" name="文本框 21"/>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43" name="文本框 42"/>
          <p:cNvSpPr txBox="1"/>
          <p:nvPr/>
        </p:nvSpPr>
        <p:spPr>
          <a:xfrm>
            <a:off x="932950" y="484164"/>
            <a:ext cx="2669540" cy="49149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Build the Model</a:t>
            </a:r>
            <a:endParaRPr kumimoji="0" lang="en-US" altLang="zh-CN" sz="2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pic>
        <p:nvPicPr>
          <p:cNvPr id="10" name="图片 9"/>
          <p:cNvPicPr>
            <a:picLocks noChangeAspect="1"/>
          </p:cNvPicPr>
          <p:nvPr/>
        </p:nvPicPr>
        <p:blipFill>
          <a:blip r:embed="rId2"/>
          <a:stretch>
            <a:fillRect/>
          </a:stretch>
        </p:blipFill>
        <p:spPr>
          <a:xfrm>
            <a:off x="5774160" y="4521053"/>
            <a:ext cx="5047636" cy="2148481"/>
          </a:xfrm>
          <a:prstGeom prst="rect">
            <a:avLst/>
          </a:prstGeom>
        </p:spPr>
      </p:pic>
      <p:pic>
        <p:nvPicPr>
          <p:cNvPr id="11" name="图片 10"/>
          <p:cNvPicPr>
            <a:picLocks noChangeAspect="1"/>
          </p:cNvPicPr>
          <p:nvPr/>
        </p:nvPicPr>
        <p:blipFill>
          <a:blip r:embed="rId3"/>
          <a:stretch>
            <a:fillRect/>
          </a:stretch>
        </p:blipFill>
        <p:spPr>
          <a:xfrm>
            <a:off x="5422884" y="929934"/>
            <a:ext cx="6076376" cy="3425054"/>
          </a:xfrm>
          <a:prstGeom prst="rect">
            <a:avLst/>
          </a:prstGeom>
        </p:spPr>
      </p:pic>
      <p:sp>
        <p:nvSpPr>
          <p:cNvPr id="31" name="文本框 30"/>
          <p:cNvSpPr txBox="1"/>
          <p:nvPr/>
        </p:nvSpPr>
        <p:spPr>
          <a:xfrm>
            <a:off x="932950" y="5469467"/>
            <a:ext cx="3811112" cy="369332"/>
          </a:xfrm>
          <a:prstGeom prst="rect">
            <a:avLst/>
          </a:prstGeom>
          <a:noFill/>
        </p:spPr>
        <p:txBody>
          <a:bodyPr wrap="square" rtlCol="0">
            <a:spAutoFit/>
          </a:bodyPr>
          <a:lstStyle/>
          <a:p>
            <a:r>
              <a:rPr lang="en-US" altLang="zh-CN" dirty="0">
                <a:solidFill>
                  <a:schemeClr val="bg1"/>
                </a:solidFill>
              </a:rPr>
              <a:t>Accuracy of test set: 81.11111%</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空心弧 2"/>
          <p:cNvSpPr/>
          <p:nvPr/>
        </p:nvSpPr>
        <p:spPr>
          <a:xfrm>
            <a:off x="492136" y="1203606"/>
            <a:ext cx="3863804" cy="3863804"/>
          </a:xfrm>
          <a:prstGeom prst="blockArc">
            <a:avLst>
              <a:gd name="adj1" fmla="val 2151286"/>
              <a:gd name="adj2" fmla="val 19827108"/>
              <a:gd name="adj3" fmla="val 6025"/>
            </a:avLst>
          </a:prstGeom>
          <a:solidFill>
            <a:srgbClr val="39D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4" name="空心弧 3"/>
          <p:cNvSpPr/>
          <p:nvPr/>
        </p:nvSpPr>
        <p:spPr>
          <a:xfrm>
            <a:off x="828189" y="1544807"/>
            <a:ext cx="3191698" cy="3191698"/>
          </a:xfrm>
          <a:prstGeom prst="blockArc">
            <a:avLst>
              <a:gd name="adj1" fmla="val 3414698"/>
              <a:gd name="adj2" fmla="val 16942050"/>
              <a:gd name="adj3" fmla="val 6975"/>
            </a:avLst>
          </a:prstGeom>
          <a:solidFill>
            <a:schemeClr val="bg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5" name="空心弧 4"/>
          <p:cNvSpPr/>
          <p:nvPr/>
        </p:nvSpPr>
        <p:spPr>
          <a:xfrm>
            <a:off x="1270420" y="1874089"/>
            <a:ext cx="2522839" cy="2522839"/>
          </a:xfrm>
          <a:prstGeom prst="blockArc">
            <a:avLst>
              <a:gd name="adj1" fmla="val 6267044"/>
              <a:gd name="adj2" fmla="val 14982377"/>
              <a:gd name="adj3" fmla="val 9034"/>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6" name="文本框 5"/>
          <p:cNvSpPr txBox="1"/>
          <p:nvPr/>
        </p:nvSpPr>
        <p:spPr>
          <a:xfrm>
            <a:off x="1588885" y="2539106"/>
            <a:ext cx="3155177"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702030404030204" pitchFamily="34" charset="0"/>
                <a:sym typeface="+mn-ea"/>
              </a:rPr>
              <a:t>Fully connected neural network(two hidden layers)</a:t>
            </a: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nvGrpSpPr>
          <p:cNvPr id="20" name="组合 19"/>
          <p:cNvGrpSpPr/>
          <p:nvPr/>
        </p:nvGrpSpPr>
        <p:grpSpPr>
          <a:xfrm>
            <a:off x="437650" y="407964"/>
            <a:ext cx="3021021" cy="521970"/>
            <a:chOff x="437650" y="407964"/>
            <a:chExt cx="3021021" cy="521970"/>
          </a:xfrm>
        </p:grpSpPr>
        <p:grpSp>
          <p:nvGrpSpPr>
            <p:cNvPr id="21" name="组合 20"/>
            <p:cNvGrpSpPr/>
            <p:nvPr/>
          </p:nvGrpSpPr>
          <p:grpSpPr>
            <a:xfrm>
              <a:off x="437650" y="426743"/>
              <a:ext cx="503641" cy="485662"/>
              <a:chOff x="431503" y="418769"/>
              <a:chExt cx="710506" cy="685142"/>
            </a:xfrm>
          </p:grpSpPr>
          <p:sp>
            <p:nvSpPr>
              <p:cNvPr id="23" name="矩形 22"/>
              <p:cNvSpPr/>
              <p:nvPr/>
            </p:nvSpPr>
            <p:spPr>
              <a:xfrm>
                <a:off x="508000" y="469900"/>
                <a:ext cx="634009" cy="634011"/>
              </a:xfrm>
              <a:prstGeom prst="rect">
                <a:avLst/>
              </a:prstGeom>
              <a:solidFill>
                <a:srgbClr val="39D1D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29" name="矩形 28"/>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2" name="文本框 21"/>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43" name="文本框 42"/>
          <p:cNvSpPr txBox="1"/>
          <p:nvPr/>
        </p:nvSpPr>
        <p:spPr>
          <a:xfrm>
            <a:off x="932950" y="484164"/>
            <a:ext cx="2669540" cy="49149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Build the Model</a:t>
            </a:r>
            <a:endParaRPr kumimoji="0" lang="en-US" altLang="zh-CN" sz="2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pic>
        <p:nvPicPr>
          <p:cNvPr id="8" name="图片 7"/>
          <p:cNvPicPr>
            <a:picLocks noChangeAspect="1"/>
          </p:cNvPicPr>
          <p:nvPr/>
        </p:nvPicPr>
        <p:blipFill rotWithShape="1">
          <a:blip r:embed="rId2"/>
          <a:srcRect l="-1" r="36190"/>
          <a:stretch>
            <a:fillRect/>
          </a:stretch>
        </p:blipFill>
        <p:spPr>
          <a:xfrm>
            <a:off x="4798171" y="1321664"/>
            <a:ext cx="7067561" cy="1870228"/>
          </a:xfrm>
          <a:prstGeom prst="rect">
            <a:avLst/>
          </a:prstGeom>
        </p:spPr>
      </p:pic>
      <p:pic>
        <p:nvPicPr>
          <p:cNvPr id="12" name="图片 11"/>
          <p:cNvPicPr>
            <a:picLocks noChangeAspect="1"/>
          </p:cNvPicPr>
          <p:nvPr/>
        </p:nvPicPr>
        <p:blipFill rotWithShape="1">
          <a:blip r:embed="rId3"/>
          <a:srcRect r="24974"/>
          <a:stretch>
            <a:fillRect/>
          </a:stretch>
        </p:blipFill>
        <p:spPr>
          <a:xfrm>
            <a:off x="4798171" y="3327782"/>
            <a:ext cx="7067561" cy="3209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7904268" y="512196"/>
            <a:ext cx="355663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Introduction</a:t>
            </a:r>
            <a:endParaRPr kumimoji="0" lang="en-US" altLang="zh-CN" sz="3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6" name="矩形 5"/>
          <p:cNvSpPr/>
          <p:nvPr/>
        </p:nvSpPr>
        <p:spPr>
          <a:xfrm>
            <a:off x="6724762" y="388481"/>
            <a:ext cx="896699" cy="830997"/>
          </a:xfrm>
          <a:prstGeom prst="rect">
            <a:avLst/>
          </a:prstGeom>
          <a:effectLst>
            <a:outerShdw dist="50800" dir="2820000" algn="tl" rotWithShape="0">
              <a:schemeClr val="bg1">
                <a:alpha val="39000"/>
              </a:scheme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solidFill>
                  <a:srgbClr val="39D1D6"/>
                </a:solidFill>
                <a:effectLst/>
                <a:uLnTx/>
                <a:uFillTx/>
                <a:latin typeface="站酷小薇LOGO体" panose="02010600010101010101" pitchFamily="2" charset="-122"/>
                <a:ea typeface="站酷小薇LOGO体" panose="02010600010101010101" pitchFamily="2" charset="-122"/>
                <a:cs typeface="+mn-cs"/>
              </a:rPr>
              <a:t>01</a:t>
            </a:r>
            <a:endParaRPr kumimoji="0" lang="zh-CN" altLang="en-US" sz="1200" b="0" i="0" u="none" strike="noStrike" kern="0" cap="none" spc="0" normalizeH="0" baseline="0" noProof="0" dirty="0">
              <a:ln>
                <a:noFill/>
              </a:ln>
              <a:solidFill>
                <a:srgbClr val="39D1D6"/>
              </a:solidFill>
              <a:effectLst/>
              <a:uLnTx/>
              <a:uFillTx/>
              <a:latin typeface="站酷小薇LOGO体" panose="02010600010101010101" pitchFamily="2" charset="-122"/>
              <a:ea typeface="站酷小薇LOGO体" panose="02010600010101010101" pitchFamily="2" charset="-122"/>
              <a:cs typeface="+mn-cs"/>
            </a:endParaRPr>
          </a:p>
        </p:txBody>
      </p:sp>
      <p:cxnSp>
        <p:nvCxnSpPr>
          <p:cNvPr id="9" name="直接连接符 8"/>
          <p:cNvCxnSpPr/>
          <p:nvPr/>
        </p:nvCxnSpPr>
        <p:spPr>
          <a:xfrm>
            <a:off x="1953928" y="3922697"/>
            <a:ext cx="320886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099820" y="3014345"/>
            <a:ext cx="4879975" cy="8299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a:noFill/>
                </a:ln>
                <a:solidFill>
                  <a:prstClr val="white"/>
                </a:solidFill>
                <a:effectLst/>
                <a:uLnTx/>
                <a:uFillTx/>
                <a:latin typeface="Arial" panose="020B0604020202090204" pitchFamily="34" charset="0"/>
                <a:ea typeface="Source Han Sans Regular"/>
                <a:cs typeface="Arial" panose="020B0604020202090204" pitchFamily="34" charset="0"/>
              </a:rPr>
              <a:t>C O N T E N T S</a:t>
            </a:r>
            <a:endParaRPr kumimoji="0" lang="zh-CN" altLang="en-US" sz="4800" b="1" i="0" u="none" strike="noStrike" kern="1200" cap="none" spc="0" normalizeH="0" baseline="0" noProof="0" dirty="0">
              <a:ln>
                <a:noFill/>
              </a:ln>
              <a:solidFill>
                <a:prstClr val="white"/>
              </a:solidFill>
              <a:effectLst/>
              <a:uLnTx/>
              <a:uFillTx/>
              <a:latin typeface="Arial" panose="020B0604020202090204" pitchFamily="34" charset="0"/>
              <a:ea typeface="Source Han Sans Regular"/>
              <a:cs typeface="Arial" panose="020B0604020202090204" pitchFamily="34" charset="0"/>
            </a:endParaRPr>
          </a:p>
        </p:txBody>
      </p:sp>
      <p:sp>
        <p:nvSpPr>
          <p:cNvPr id="13" name="矩形 12"/>
          <p:cNvSpPr/>
          <p:nvPr/>
        </p:nvSpPr>
        <p:spPr>
          <a:xfrm>
            <a:off x="6724762" y="1220721"/>
            <a:ext cx="896699" cy="830997"/>
          </a:xfrm>
          <a:prstGeom prst="rect">
            <a:avLst/>
          </a:prstGeom>
          <a:effectLst>
            <a:outerShdw dist="50800" dir="2820000" algn="tl" rotWithShape="0">
              <a:schemeClr val="bg1">
                <a:alpha val="39000"/>
              </a:scheme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solidFill>
                  <a:srgbClr val="39D1D6"/>
                </a:solidFill>
                <a:effectLst/>
                <a:uLnTx/>
                <a:uFillTx/>
                <a:latin typeface="站酷小薇LOGO体" panose="02010600010101010101" pitchFamily="2" charset="-122"/>
                <a:ea typeface="站酷小薇LOGO体" panose="02010600010101010101" pitchFamily="2" charset="-122"/>
                <a:cs typeface="+mn-cs"/>
              </a:rPr>
              <a:t>02</a:t>
            </a:r>
            <a:endParaRPr kumimoji="0" lang="zh-CN" altLang="en-US" sz="1200" b="0" i="0" u="none" strike="noStrike" kern="0" cap="none" spc="0" normalizeH="0" baseline="0" noProof="0" dirty="0">
              <a:ln>
                <a:noFill/>
              </a:ln>
              <a:solidFill>
                <a:srgbClr val="39D1D6"/>
              </a:solidFill>
              <a:effectLst/>
              <a:uLnTx/>
              <a:uFillTx/>
              <a:latin typeface="站酷小薇LOGO体" panose="02010600010101010101" pitchFamily="2" charset="-122"/>
              <a:ea typeface="站酷小薇LOGO体" panose="02010600010101010101" pitchFamily="2" charset="-122"/>
              <a:cs typeface="+mn-cs"/>
            </a:endParaRPr>
          </a:p>
        </p:txBody>
      </p:sp>
      <p:sp>
        <p:nvSpPr>
          <p:cNvPr id="15" name="文本框 14"/>
          <p:cNvSpPr txBox="1"/>
          <p:nvPr/>
        </p:nvSpPr>
        <p:spPr>
          <a:xfrm>
            <a:off x="7904267" y="1344436"/>
            <a:ext cx="355663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Methodology</a:t>
            </a:r>
            <a:endParaRPr kumimoji="0" lang="zh-CN" altLang="en-US" sz="3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18" name="矩形 17"/>
          <p:cNvSpPr/>
          <p:nvPr/>
        </p:nvSpPr>
        <p:spPr>
          <a:xfrm>
            <a:off x="6724762" y="2051715"/>
            <a:ext cx="896699" cy="830997"/>
          </a:xfrm>
          <a:prstGeom prst="rect">
            <a:avLst/>
          </a:prstGeom>
          <a:effectLst>
            <a:outerShdw dist="50800" dir="2820000" algn="tl" rotWithShape="0">
              <a:schemeClr val="bg1">
                <a:alpha val="39000"/>
              </a:scheme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solidFill>
                  <a:srgbClr val="39D1D6"/>
                </a:solidFill>
                <a:effectLst/>
                <a:uLnTx/>
                <a:uFillTx/>
                <a:latin typeface="站酷小薇LOGO体" panose="02010600010101010101" pitchFamily="2" charset="-122"/>
                <a:ea typeface="站酷小薇LOGO体" panose="02010600010101010101" pitchFamily="2" charset="-122"/>
                <a:cs typeface="+mn-cs"/>
              </a:rPr>
              <a:t>03</a:t>
            </a:r>
            <a:endParaRPr kumimoji="0" lang="zh-CN" altLang="en-US" sz="1200" b="0" i="0" u="none" strike="noStrike" kern="0" cap="none" spc="0" normalizeH="0" baseline="0" noProof="0" dirty="0">
              <a:ln>
                <a:noFill/>
              </a:ln>
              <a:solidFill>
                <a:srgbClr val="39D1D6"/>
              </a:solidFill>
              <a:effectLst/>
              <a:uLnTx/>
              <a:uFillTx/>
              <a:latin typeface="站酷小薇LOGO体" panose="02010600010101010101" pitchFamily="2" charset="-122"/>
              <a:ea typeface="站酷小薇LOGO体" panose="02010600010101010101" pitchFamily="2" charset="-122"/>
              <a:cs typeface="+mn-cs"/>
            </a:endParaRPr>
          </a:p>
        </p:txBody>
      </p:sp>
      <p:sp>
        <p:nvSpPr>
          <p:cNvPr id="20" name="文本框 19"/>
          <p:cNvSpPr txBox="1"/>
          <p:nvPr/>
        </p:nvSpPr>
        <p:spPr>
          <a:xfrm>
            <a:off x="7904267" y="2176676"/>
            <a:ext cx="355663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R</a:t>
            </a:r>
            <a:r>
              <a:rPr kumimoji="0" lang="zh-CN" altLang="en-US" sz="3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esult</a:t>
            </a:r>
            <a:endParaRPr kumimoji="0" lang="zh-CN" altLang="en-US" sz="3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23" name="矩形 22"/>
          <p:cNvSpPr/>
          <p:nvPr/>
        </p:nvSpPr>
        <p:spPr>
          <a:xfrm>
            <a:off x="6724762" y="2859304"/>
            <a:ext cx="896699" cy="830997"/>
          </a:xfrm>
          <a:prstGeom prst="rect">
            <a:avLst/>
          </a:prstGeom>
          <a:effectLst>
            <a:outerShdw dist="50800" dir="2820000" algn="tl" rotWithShape="0">
              <a:schemeClr val="bg1">
                <a:alpha val="39000"/>
              </a:scheme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solidFill>
                  <a:srgbClr val="39D1D6"/>
                </a:solidFill>
                <a:effectLst/>
                <a:uLnTx/>
                <a:uFillTx/>
                <a:latin typeface="站酷小薇LOGO体" panose="02010600010101010101" pitchFamily="2" charset="-122"/>
                <a:ea typeface="站酷小薇LOGO体" panose="02010600010101010101" pitchFamily="2" charset="-122"/>
                <a:cs typeface="+mn-cs"/>
              </a:rPr>
              <a:t>04</a:t>
            </a:r>
            <a:endParaRPr kumimoji="0" lang="zh-CN" altLang="en-US" sz="1200" b="0" i="0" u="none" strike="noStrike" kern="0" cap="none" spc="0" normalizeH="0" baseline="0" noProof="0" dirty="0">
              <a:ln>
                <a:noFill/>
              </a:ln>
              <a:solidFill>
                <a:srgbClr val="39D1D6"/>
              </a:solidFill>
              <a:effectLst/>
              <a:uLnTx/>
              <a:uFillTx/>
              <a:latin typeface="站酷小薇LOGO体" panose="02010600010101010101" pitchFamily="2" charset="-122"/>
              <a:ea typeface="站酷小薇LOGO体" panose="02010600010101010101" pitchFamily="2" charset="-122"/>
              <a:cs typeface="+mn-cs"/>
            </a:endParaRPr>
          </a:p>
        </p:txBody>
      </p:sp>
      <p:sp>
        <p:nvSpPr>
          <p:cNvPr id="25" name="文本框 24"/>
          <p:cNvSpPr txBox="1"/>
          <p:nvPr/>
        </p:nvSpPr>
        <p:spPr>
          <a:xfrm>
            <a:off x="7904267" y="3008916"/>
            <a:ext cx="355663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prstClr val="white"/>
                </a:solidFill>
                <a:latin typeface="站酷文艺体" panose="02000603000000000000" pitchFamily="2" charset="-122"/>
                <a:ea typeface="站酷文艺体" panose="02000603000000000000" pitchFamily="2" charset="-122"/>
              </a:rPr>
              <a:t>Discussion</a:t>
            </a:r>
            <a:endParaRPr kumimoji="0" lang="zh-CN" altLang="en-US" sz="3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12" name="矩形 11"/>
          <p:cNvSpPr/>
          <p:nvPr/>
        </p:nvSpPr>
        <p:spPr>
          <a:xfrm>
            <a:off x="6724762" y="3675265"/>
            <a:ext cx="896699" cy="830997"/>
          </a:xfrm>
          <a:prstGeom prst="rect">
            <a:avLst/>
          </a:prstGeom>
          <a:effectLst>
            <a:outerShdw dist="50800" dir="2820000" algn="tl" rotWithShape="0">
              <a:schemeClr val="bg1">
                <a:alpha val="39000"/>
              </a:scheme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solidFill>
                  <a:srgbClr val="39D1D6"/>
                </a:solidFill>
                <a:effectLst/>
                <a:uLnTx/>
                <a:uFillTx/>
                <a:latin typeface="站酷小薇LOGO体" panose="02010600010101010101" pitchFamily="2" charset="-122"/>
                <a:ea typeface="站酷小薇LOGO体" panose="02010600010101010101" pitchFamily="2" charset="-122"/>
                <a:cs typeface="+mn-cs"/>
              </a:rPr>
              <a:t>05</a:t>
            </a:r>
            <a:endParaRPr kumimoji="0" lang="zh-CN" altLang="en-US" sz="1200" b="0" i="0" u="none" strike="noStrike" kern="0" cap="none" spc="0" normalizeH="0" baseline="0" noProof="0" dirty="0">
              <a:ln>
                <a:noFill/>
              </a:ln>
              <a:solidFill>
                <a:srgbClr val="39D1D6"/>
              </a:solidFill>
              <a:effectLst/>
              <a:uLnTx/>
              <a:uFillTx/>
              <a:latin typeface="站酷小薇LOGO体" panose="02010600010101010101" pitchFamily="2" charset="-122"/>
              <a:ea typeface="站酷小薇LOGO体" panose="02010600010101010101" pitchFamily="2" charset="-122"/>
              <a:cs typeface="+mn-cs"/>
            </a:endParaRPr>
          </a:p>
        </p:txBody>
      </p:sp>
      <p:sp>
        <p:nvSpPr>
          <p:cNvPr id="14" name="矩形 13"/>
          <p:cNvSpPr/>
          <p:nvPr/>
        </p:nvSpPr>
        <p:spPr>
          <a:xfrm>
            <a:off x="6724762" y="5313851"/>
            <a:ext cx="896699" cy="830997"/>
          </a:xfrm>
          <a:prstGeom prst="rect">
            <a:avLst/>
          </a:prstGeom>
          <a:effectLst>
            <a:outerShdw dist="50800" dir="2820000" algn="tl" rotWithShape="0">
              <a:schemeClr val="bg1">
                <a:alpha val="39000"/>
              </a:scheme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solidFill>
                  <a:srgbClr val="39D1D6"/>
                </a:solidFill>
                <a:effectLst/>
                <a:uLnTx/>
                <a:uFillTx/>
                <a:latin typeface="站酷小薇LOGO体" panose="02010600010101010101" pitchFamily="2" charset="-122"/>
                <a:ea typeface="站酷小薇LOGO体" panose="02010600010101010101" pitchFamily="2" charset="-122"/>
                <a:cs typeface="+mn-cs"/>
              </a:rPr>
              <a:t>07</a:t>
            </a:r>
            <a:endParaRPr kumimoji="0" lang="zh-CN" altLang="en-US" sz="1200" b="0" i="0" u="none" strike="noStrike" kern="0" cap="none" spc="0" normalizeH="0" baseline="0" noProof="0" dirty="0">
              <a:ln>
                <a:noFill/>
              </a:ln>
              <a:solidFill>
                <a:srgbClr val="39D1D6"/>
              </a:solidFill>
              <a:effectLst/>
              <a:uLnTx/>
              <a:uFillTx/>
              <a:latin typeface="站酷小薇LOGO体" panose="02010600010101010101" pitchFamily="2" charset="-122"/>
              <a:ea typeface="站酷小薇LOGO体" panose="02010600010101010101" pitchFamily="2" charset="-122"/>
              <a:cs typeface="+mn-cs"/>
            </a:endParaRPr>
          </a:p>
        </p:txBody>
      </p:sp>
      <p:sp>
        <p:nvSpPr>
          <p:cNvPr id="16" name="矩形 15"/>
          <p:cNvSpPr/>
          <p:nvPr/>
        </p:nvSpPr>
        <p:spPr>
          <a:xfrm>
            <a:off x="6724762" y="4482854"/>
            <a:ext cx="896699" cy="830997"/>
          </a:xfrm>
          <a:prstGeom prst="rect">
            <a:avLst/>
          </a:prstGeom>
          <a:effectLst>
            <a:outerShdw dist="50800" dir="2820000" algn="tl" rotWithShape="0">
              <a:schemeClr val="bg1">
                <a:alpha val="39000"/>
              </a:scheme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0" cap="none" spc="0" normalizeH="0" baseline="0" noProof="0" dirty="0">
                <a:ln>
                  <a:noFill/>
                </a:ln>
                <a:solidFill>
                  <a:srgbClr val="39D1D6"/>
                </a:solidFill>
                <a:effectLst/>
                <a:uLnTx/>
                <a:uFillTx/>
                <a:latin typeface="站酷小薇LOGO体" panose="02010600010101010101" pitchFamily="2" charset="-122"/>
                <a:ea typeface="站酷小薇LOGO体" panose="02010600010101010101" pitchFamily="2" charset="-122"/>
                <a:cs typeface="+mn-cs"/>
              </a:rPr>
              <a:t>06</a:t>
            </a:r>
            <a:endParaRPr kumimoji="0" lang="zh-CN" altLang="en-US" sz="1200" b="0" i="0" u="none" strike="noStrike" kern="0" cap="none" spc="0" normalizeH="0" baseline="0" noProof="0" dirty="0">
              <a:ln>
                <a:noFill/>
              </a:ln>
              <a:solidFill>
                <a:srgbClr val="39D1D6"/>
              </a:solidFill>
              <a:effectLst/>
              <a:uLnTx/>
              <a:uFillTx/>
              <a:latin typeface="站酷小薇LOGO体" panose="02010600010101010101" pitchFamily="2" charset="-122"/>
              <a:ea typeface="站酷小薇LOGO体" panose="02010600010101010101" pitchFamily="2" charset="-122"/>
              <a:cs typeface="+mn-cs"/>
            </a:endParaRPr>
          </a:p>
        </p:txBody>
      </p:sp>
      <p:sp>
        <p:nvSpPr>
          <p:cNvPr id="17" name="文本框 16"/>
          <p:cNvSpPr txBox="1"/>
          <p:nvPr/>
        </p:nvSpPr>
        <p:spPr>
          <a:xfrm>
            <a:off x="7904267" y="3839913"/>
            <a:ext cx="355663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Conclusion</a:t>
            </a:r>
            <a:endParaRPr kumimoji="0" lang="zh-CN" altLang="en-US" sz="3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19" name="文本框 18"/>
          <p:cNvSpPr txBox="1"/>
          <p:nvPr/>
        </p:nvSpPr>
        <p:spPr>
          <a:xfrm>
            <a:off x="7904267" y="4605326"/>
            <a:ext cx="355663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Reference</a:t>
            </a:r>
            <a:endParaRPr kumimoji="0" lang="zh-CN" altLang="en-US" sz="3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21" name="文本框 20"/>
          <p:cNvSpPr txBox="1"/>
          <p:nvPr/>
        </p:nvSpPr>
        <p:spPr>
          <a:xfrm>
            <a:off x="7904266" y="5437566"/>
            <a:ext cx="355663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Contribution</a:t>
            </a:r>
            <a:endParaRPr kumimoji="0" lang="zh-CN" altLang="en-US" sz="3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空心弧 2"/>
          <p:cNvSpPr/>
          <p:nvPr/>
        </p:nvSpPr>
        <p:spPr>
          <a:xfrm>
            <a:off x="492136" y="1203606"/>
            <a:ext cx="3863804" cy="3863804"/>
          </a:xfrm>
          <a:prstGeom prst="blockArc">
            <a:avLst>
              <a:gd name="adj1" fmla="val 2151286"/>
              <a:gd name="adj2" fmla="val 19827108"/>
              <a:gd name="adj3" fmla="val 6025"/>
            </a:avLst>
          </a:prstGeom>
          <a:solidFill>
            <a:srgbClr val="39D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4" name="空心弧 3"/>
          <p:cNvSpPr/>
          <p:nvPr/>
        </p:nvSpPr>
        <p:spPr>
          <a:xfrm>
            <a:off x="828189" y="1544807"/>
            <a:ext cx="3191698" cy="3191698"/>
          </a:xfrm>
          <a:prstGeom prst="blockArc">
            <a:avLst>
              <a:gd name="adj1" fmla="val 3414698"/>
              <a:gd name="adj2" fmla="val 16942050"/>
              <a:gd name="adj3" fmla="val 6975"/>
            </a:avLst>
          </a:prstGeom>
          <a:solidFill>
            <a:schemeClr val="bg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5" name="空心弧 4"/>
          <p:cNvSpPr/>
          <p:nvPr/>
        </p:nvSpPr>
        <p:spPr>
          <a:xfrm>
            <a:off x="1270420" y="1874089"/>
            <a:ext cx="2522839" cy="2522839"/>
          </a:xfrm>
          <a:prstGeom prst="blockArc">
            <a:avLst>
              <a:gd name="adj1" fmla="val 6267044"/>
              <a:gd name="adj2" fmla="val 14982377"/>
              <a:gd name="adj3" fmla="val 9034"/>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6" name="文本框 5"/>
          <p:cNvSpPr txBox="1"/>
          <p:nvPr/>
        </p:nvSpPr>
        <p:spPr>
          <a:xfrm>
            <a:off x="1588885" y="2539106"/>
            <a:ext cx="3155177"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702030404030204" pitchFamily="34" charset="0"/>
                <a:sym typeface="+mn-ea"/>
              </a:rPr>
              <a:t>Fully connected neural network(two hidden layers)</a:t>
            </a: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nvGrpSpPr>
          <p:cNvPr id="20" name="组合 19"/>
          <p:cNvGrpSpPr/>
          <p:nvPr/>
        </p:nvGrpSpPr>
        <p:grpSpPr>
          <a:xfrm>
            <a:off x="437650" y="407964"/>
            <a:ext cx="3021021" cy="521970"/>
            <a:chOff x="437650" y="407964"/>
            <a:chExt cx="3021021" cy="521970"/>
          </a:xfrm>
        </p:grpSpPr>
        <p:grpSp>
          <p:nvGrpSpPr>
            <p:cNvPr id="21" name="组合 20"/>
            <p:cNvGrpSpPr/>
            <p:nvPr/>
          </p:nvGrpSpPr>
          <p:grpSpPr>
            <a:xfrm>
              <a:off x="437650" y="426743"/>
              <a:ext cx="503641" cy="485662"/>
              <a:chOff x="431503" y="418769"/>
              <a:chExt cx="710506" cy="685142"/>
            </a:xfrm>
          </p:grpSpPr>
          <p:sp>
            <p:nvSpPr>
              <p:cNvPr id="23" name="矩形 22"/>
              <p:cNvSpPr/>
              <p:nvPr/>
            </p:nvSpPr>
            <p:spPr>
              <a:xfrm>
                <a:off x="508000" y="469900"/>
                <a:ext cx="634009" cy="634011"/>
              </a:xfrm>
              <a:prstGeom prst="rect">
                <a:avLst/>
              </a:prstGeom>
              <a:solidFill>
                <a:srgbClr val="39D1D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29" name="矩形 28"/>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2" name="文本框 21"/>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43" name="文本框 42"/>
          <p:cNvSpPr txBox="1"/>
          <p:nvPr/>
        </p:nvSpPr>
        <p:spPr>
          <a:xfrm>
            <a:off x="932950" y="484164"/>
            <a:ext cx="2669540" cy="49149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Build the Model</a:t>
            </a:r>
            <a:endParaRPr kumimoji="0" lang="en-US" altLang="zh-CN" sz="2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pic>
        <p:nvPicPr>
          <p:cNvPr id="9" name="图片 8"/>
          <p:cNvPicPr>
            <a:picLocks noChangeAspect="1"/>
          </p:cNvPicPr>
          <p:nvPr/>
        </p:nvPicPr>
        <p:blipFill>
          <a:blip r:embed="rId2"/>
          <a:stretch>
            <a:fillRect/>
          </a:stretch>
        </p:blipFill>
        <p:spPr>
          <a:xfrm>
            <a:off x="4947113" y="975654"/>
            <a:ext cx="6676032" cy="2110845"/>
          </a:xfrm>
          <a:prstGeom prst="rect">
            <a:avLst/>
          </a:prstGeom>
        </p:spPr>
      </p:pic>
      <p:pic>
        <p:nvPicPr>
          <p:cNvPr id="11" name="图片 10"/>
          <p:cNvPicPr>
            <a:picLocks noChangeAspect="1"/>
          </p:cNvPicPr>
          <p:nvPr/>
        </p:nvPicPr>
        <p:blipFill>
          <a:blip r:embed="rId3"/>
          <a:stretch>
            <a:fillRect/>
          </a:stretch>
        </p:blipFill>
        <p:spPr>
          <a:xfrm>
            <a:off x="5290502" y="3207232"/>
            <a:ext cx="2749868" cy="1442437"/>
          </a:xfrm>
          <a:prstGeom prst="rect">
            <a:avLst/>
          </a:prstGeom>
        </p:spPr>
      </p:pic>
      <p:pic>
        <p:nvPicPr>
          <p:cNvPr id="14" name="图片 13"/>
          <p:cNvPicPr>
            <a:picLocks noChangeAspect="1"/>
          </p:cNvPicPr>
          <p:nvPr/>
        </p:nvPicPr>
        <p:blipFill>
          <a:blip r:embed="rId4"/>
          <a:stretch>
            <a:fillRect/>
          </a:stretch>
        </p:blipFill>
        <p:spPr>
          <a:xfrm>
            <a:off x="8509208" y="3212923"/>
            <a:ext cx="2749869" cy="1431054"/>
          </a:xfrm>
          <a:prstGeom prst="rect">
            <a:avLst/>
          </a:prstGeom>
        </p:spPr>
      </p:pic>
      <p:pic>
        <p:nvPicPr>
          <p:cNvPr id="30" name="图片 29"/>
          <p:cNvPicPr>
            <a:picLocks noChangeAspect="1"/>
          </p:cNvPicPr>
          <p:nvPr/>
        </p:nvPicPr>
        <p:blipFill>
          <a:blip r:embed="rId5"/>
          <a:stretch>
            <a:fillRect/>
          </a:stretch>
        </p:blipFill>
        <p:spPr>
          <a:xfrm>
            <a:off x="6096000" y="4790261"/>
            <a:ext cx="4147079" cy="1852474"/>
          </a:xfrm>
          <a:prstGeom prst="rect">
            <a:avLst/>
          </a:prstGeom>
        </p:spPr>
      </p:pic>
      <p:sp>
        <p:nvSpPr>
          <p:cNvPr id="32" name="文本框 31"/>
          <p:cNvSpPr txBox="1"/>
          <p:nvPr/>
        </p:nvSpPr>
        <p:spPr>
          <a:xfrm>
            <a:off x="932950" y="5469467"/>
            <a:ext cx="3811112" cy="369332"/>
          </a:xfrm>
          <a:prstGeom prst="rect">
            <a:avLst/>
          </a:prstGeom>
          <a:noFill/>
        </p:spPr>
        <p:txBody>
          <a:bodyPr wrap="square" rtlCol="0">
            <a:spAutoFit/>
          </a:bodyPr>
          <a:lstStyle/>
          <a:p>
            <a:r>
              <a:rPr lang="en-US" altLang="zh-CN" dirty="0">
                <a:solidFill>
                  <a:schemeClr val="bg1"/>
                </a:solidFill>
              </a:rPr>
              <a:t>Accuracy of test set: 83.333333%</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空心弧 2"/>
          <p:cNvSpPr/>
          <p:nvPr/>
        </p:nvSpPr>
        <p:spPr>
          <a:xfrm>
            <a:off x="492136" y="1203606"/>
            <a:ext cx="3863804" cy="3863804"/>
          </a:xfrm>
          <a:prstGeom prst="blockArc">
            <a:avLst>
              <a:gd name="adj1" fmla="val 2151286"/>
              <a:gd name="adj2" fmla="val 19827108"/>
              <a:gd name="adj3" fmla="val 6025"/>
            </a:avLst>
          </a:prstGeom>
          <a:solidFill>
            <a:srgbClr val="39D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4" name="空心弧 3"/>
          <p:cNvSpPr/>
          <p:nvPr/>
        </p:nvSpPr>
        <p:spPr>
          <a:xfrm>
            <a:off x="828189" y="1544807"/>
            <a:ext cx="3191698" cy="3191698"/>
          </a:xfrm>
          <a:prstGeom prst="blockArc">
            <a:avLst>
              <a:gd name="adj1" fmla="val 3414698"/>
              <a:gd name="adj2" fmla="val 16942050"/>
              <a:gd name="adj3" fmla="val 6975"/>
            </a:avLst>
          </a:prstGeom>
          <a:solidFill>
            <a:schemeClr val="bg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5" name="空心弧 4"/>
          <p:cNvSpPr/>
          <p:nvPr/>
        </p:nvSpPr>
        <p:spPr>
          <a:xfrm>
            <a:off x="1270420" y="1874089"/>
            <a:ext cx="2522839" cy="2522839"/>
          </a:xfrm>
          <a:prstGeom prst="blockArc">
            <a:avLst>
              <a:gd name="adj1" fmla="val 6267044"/>
              <a:gd name="adj2" fmla="val 14982377"/>
              <a:gd name="adj3" fmla="val 9034"/>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6" name="文本框 5"/>
          <p:cNvSpPr txBox="1"/>
          <p:nvPr/>
        </p:nvSpPr>
        <p:spPr>
          <a:xfrm>
            <a:off x="1588885" y="2539106"/>
            <a:ext cx="3155177"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702030404030204" pitchFamily="34" charset="0"/>
                <a:sym typeface="+mn-ea"/>
              </a:rPr>
              <a:t>Fully connected neural network(three hidden layers)</a:t>
            </a: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nvGrpSpPr>
          <p:cNvPr id="20" name="组合 19"/>
          <p:cNvGrpSpPr/>
          <p:nvPr/>
        </p:nvGrpSpPr>
        <p:grpSpPr>
          <a:xfrm>
            <a:off x="437650" y="407964"/>
            <a:ext cx="3021021" cy="521970"/>
            <a:chOff x="437650" y="407964"/>
            <a:chExt cx="3021021" cy="521970"/>
          </a:xfrm>
        </p:grpSpPr>
        <p:grpSp>
          <p:nvGrpSpPr>
            <p:cNvPr id="21" name="组合 20"/>
            <p:cNvGrpSpPr/>
            <p:nvPr/>
          </p:nvGrpSpPr>
          <p:grpSpPr>
            <a:xfrm>
              <a:off x="437650" y="426743"/>
              <a:ext cx="503641" cy="485662"/>
              <a:chOff x="431503" y="418769"/>
              <a:chExt cx="710506" cy="685142"/>
            </a:xfrm>
          </p:grpSpPr>
          <p:sp>
            <p:nvSpPr>
              <p:cNvPr id="23" name="矩形 22"/>
              <p:cNvSpPr/>
              <p:nvPr/>
            </p:nvSpPr>
            <p:spPr>
              <a:xfrm>
                <a:off x="508000" y="469900"/>
                <a:ext cx="634009" cy="634011"/>
              </a:xfrm>
              <a:prstGeom prst="rect">
                <a:avLst/>
              </a:prstGeom>
              <a:solidFill>
                <a:srgbClr val="39D1D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29" name="矩形 28"/>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2" name="文本框 21"/>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43" name="文本框 42"/>
          <p:cNvSpPr txBox="1"/>
          <p:nvPr/>
        </p:nvSpPr>
        <p:spPr>
          <a:xfrm>
            <a:off x="932950" y="484164"/>
            <a:ext cx="2669540" cy="49149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Build the Model</a:t>
            </a:r>
            <a:endParaRPr kumimoji="0" lang="en-US" altLang="zh-CN" sz="2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pic>
        <p:nvPicPr>
          <p:cNvPr id="8" name="图片 7"/>
          <p:cNvPicPr>
            <a:picLocks noChangeAspect="1"/>
          </p:cNvPicPr>
          <p:nvPr/>
        </p:nvPicPr>
        <p:blipFill rotWithShape="1">
          <a:blip r:embed="rId2"/>
          <a:srcRect r="8864"/>
          <a:stretch>
            <a:fillRect/>
          </a:stretch>
        </p:blipFill>
        <p:spPr>
          <a:xfrm>
            <a:off x="5102861" y="1203606"/>
            <a:ext cx="6710180" cy="1981200"/>
          </a:xfrm>
          <a:prstGeom prst="rect">
            <a:avLst/>
          </a:prstGeom>
        </p:spPr>
      </p:pic>
      <p:pic>
        <p:nvPicPr>
          <p:cNvPr id="31" name="图片 30"/>
          <p:cNvPicPr>
            <a:picLocks noChangeAspect="1"/>
          </p:cNvPicPr>
          <p:nvPr/>
        </p:nvPicPr>
        <p:blipFill rotWithShape="1">
          <a:blip r:embed="rId3"/>
          <a:srcRect b="18544"/>
          <a:stretch>
            <a:fillRect/>
          </a:stretch>
        </p:blipFill>
        <p:spPr>
          <a:xfrm>
            <a:off x="5102860" y="3366211"/>
            <a:ext cx="6710180" cy="3157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空心弧 2"/>
          <p:cNvSpPr/>
          <p:nvPr/>
        </p:nvSpPr>
        <p:spPr>
          <a:xfrm>
            <a:off x="492136" y="1203606"/>
            <a:ext cx="3863804" cy="3863804"/>
          </a:xfrm>
          <a:prstGeom prst="blockArc">
            <a:avLst>
              <a:gd name="adj1" fmla="val 2151286"/>
              <a:gd name="adj2" fmla="val 19827108"/>
              <a:gd name="adj3" fmla="val 6025"/>
            </a:avLst>
          </a:prstGeom>
          <a:solidFill>
            <a:srgbClr val="39D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4" name="空心弧 3"/>
          <p:cNvSpPr/>
          <p:nvPr/>
        </p:nvSpPr>
        <p:spPr>
          <a:xfrm>
            <a:off x="828189" y="1544807"/>
            <a:ext cx="3191698" cy="3191698"/>
          </a:xfrm>
          <a:prstGeom prst="blockArc">
            <a:avLst>
              <a:gd name="adj1" fmla="val 3414698"/>
              <a:gd name="adj2" fmla="val 16942050"/>
              <a:gd name="adj3" fmla="val 6975"/>
            </a:avLst>
          </a:prstGeom>
          <a:solidFill>
            <a:schemeClr val="bg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5" name="空心弧 4"/>
          <p:cNvSpPr/>
          <p:nvPr/>
        </p:nvSpPr>
        <p:spPr>
          <a:xfrm>
            <a:off x="1270420" y="1874089"/>
            <a:ext cx="2522839" cy="2522839"/>
          </a:xfrm>
          <a:prstGeom prst="blockArc">
            <a:avLst>
              <a:gd name="adj1" fmla="val 6267044"/>
              <a:gd name="adj2" fmla="val 14982377"/>
              <a:gd name="adj3" fmla="val 9034"/>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6" name="文本框 5"/>
          <p:cNvSpPr txBox="1"/>
          <p:nvPr/>
        </p:nvSpPr>
        <p:spPr>
          <a:xfrm>
            <a:off x="1588885" y="2539106"/>
            <a:ext cx="3155177"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702030404030204" pitchFamily="34" charset="0"/>
                <a:sym typeface="+mn-ea"/>
              </a:rPr>
              <a:t>Fully connected neural network(three hidden layers)</a:t>
            </a: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nvGrpSpPr>
          <p:cNvPr id="20" name="组合 19"/>
          <p:cNvGrpSpPr/>
          <p:nvPr/>
        </p:nvGrpSpPr>
        <p:grpSpPr>
          <a:xfrm>
            <a:off x="437650" y="407964"/>
            <a:ext cx="3021021" cy="521970"/>
            <a:chOff x="437650" y="407964"/>
            <a:chExt cx="3021021" cy="521970"/>
          </a:xfrm>
        </p:grpSpPr>
        <p:grpSp>
          <p:nvGrpSpPr>
            <p:cNvPr id="21" name="组合 20"/>
            <p:cNvGrpSpPr/>
            <p:nvPr/>
          </p:nvGrpSpPr>
          <p:grpSpPr>
            <a:xfrm>
              <a:off x="437650" y="426743"/>
              <a:ext cx="503641" cy="485662"/>
              <a:chOff x="431503" y="418769"/>
              <a:chExt cx="710506" cy="685142"/>
            </a:xfrm>
          </p:grpSpPr>
          <p:sp>
            <p:nvSpPr>
              <p:cNvPr id="23" name="矩形 22"/>
              <p:cNvSpPr/>
              <p:nvPr/>
            </p:nvSpPr>
            <p:spPr>
              <a:xfrm>
                <a:off x="508000" y="469900"/>
                <a:ext cx="634009" cy="634011"/>
              </a:xfrm>
              <a:prstGeom prst="rect">
                <a:avLst/>
              </a:prstGeom>
              <a:solidFill>
                <a:srgbClr val="39D1D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29" name="矩形 28"/>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2" name="文本框 21"/>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43" name="文本框 42"/>
          <p:cNvSpPr txBox="1"/>
          <p:nvPr/>
        </p:nvSpPr>
        <p:spPr>
          <a:xfrm>
            <a:off x="932950" y="484164"/>
            <a:ext cx="2669540" cy="49149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Build the Model</a:t>
            </a:r>
            <a:endParaRPr kumimoji="0" lang="en-US" altLang="zh-CN" sz="2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pic>
        <p:nvPicPr>
          <p:cNvPr id="9" name="图片 8"/>
          <p:cNvPicPr>
            <a:picLocks noChangeAspect="1"/>
          </p:cNvPicPr>
          <p:nvPr/>
        </p:nvPicPr>
        <p:blipFill>
          <a:blip r:embed="rId2"/>
          <a:stretch>
            <a:fillRect/>
          </a:stretch>
        </p:blipFill>
        <p:spPr>
          <a:xfrm>
            <a:off x="5029200" y="912405"/>
            <a:ext cx="6589712" cy="2091972"/>
          </a:xfrm>
          <a:prstGeom prst="rect">
            <a:avLst/>
          </a:prstGeom>
        </p:spPr>
      </p:pic>
      <p:pic>
        <p:nvPicPr>
          <p:cNvPr id="11" name="图片 10"/>
          <p:cNvPicPr>
            <a:picLocks noChangeAspect="1"/>
          </p:cNvPicPr>
          <p:nvPr/>
        </p:nvPicPr>
        <p:blipFill>
          <a:blip r:embed="rId3"/>
          <a:stretch>
            <a:fillRect/>
          </a:stretch>
        </p:blipFill>
        <p:spPr>
          <a:xfrm>
            <a:off x="5884334" y="4554002"/>
            <a:ext cx="4732866" cy="2149536"/>
          </a:xfrm>
          <a:prstGeom prst="rect">
            <a:avLst/>
          </a:prstGeom>
        </p:spPr>
      </p:pic>
      <p:pic>
        <p:nvPicPr>
          <p:cNvPr id="13" name="图片 12"/>
          <p:cNvPicPr>
            <a:picLocks noChangeAspect="1"/>
          </p:cNvPicPr>
          <p:nvPr/>
        </p:nvPicPr>
        <p:blipFill>
          <a:blip r:embed="rId4"/>
          <a:stretch>
            <a:fillRect/>
          </a:stretch>
        </p:blipFill>
        <p:spPr>
          <a:xfrm>
            <a:off x="5465733" y="3135508"/>
            <a:ext cx="2663613" cy="1344927"/>
          </a:xfrm>
          <a:prstGeom prst="rect">
            <a:avLst/>
          </a:prstGeom>
        </p:spPr>
      </p:pic>
      <p:pic>
        <p:nvPicPr>
          <p:cNvPr id="15" name="图片 14"/>
          <p:cNvPicPr>
            <a:picLocks noChangeAspect="1"/>
          </p:cNvPicPr>
          <p:nvPr/>
        </p:nvPicPr>
        <p:blipFill>
          <a:blip r:embed="rId5"/>
          <a:stretch>
            <a:fillRect/>
          </a:stretch>
        </p:blipFill>
        <p:spPr>
          <a:xfrm>
            <a:off x="8508896" y="3135508"/>
            <a:ext cx="2489408" cy="1344927"/>
          </a:xfrm>
          <a:prstGeom prst="rect">
            <a:avLst/>
          </a:prstGeom>
        </p:spPr>
      </p:pic>
      <p:sp>
        <p:nvSpPr>
          <p:cNvPr id="30" name="文本框 29"/>
          <p:cNvSpPr txBox="1"/>
          <p:nvPr/>
        </p:nvSpPr>
        <p:spPr>
          <a:xfrm>
            <a:off x="932950" y="5469467"/>
            <a:ext cx="3811112" cy="369332"/>
          </a:xfrm>
          <a:prstGeom prst="rect">
            <a:avLst/>
          </a:prstGeom>
          <a:noFill/>
        </p:spPr>
        <p:txBody>
          <a:bodyPr wrap="square" rtlCol="0">
            <a:spAutoFit/>
          </a:bodyPr>
          <a:lstStyle/>
          <a:p>
            <a:r>
              <a:rPr lang="en-US" altLang="zh-CN" dirty="0">
                <a:solidFill>
                  <a:schemeClr val="bg1"/>
                </a:solidFill>
              </a:rPr>
              <a:t>Accuracy of test set: 91.11111%</a:t>
            </a:r>
            <a:endParaRPr lang="zh-CN" altLang="en-US"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3" name="文本框 32"/>
          <p:cNvSpPr txBox="1"/>
          <p:nvPr/>
        </p:nvSpPr>
        <p:spPr>
          <a:xfrm>
            <a:off x="3302000" y="3285381"/>
            <a:ext cx="5753100" cy="11988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7200" dirty="0">
                <a:solidFill>
                  <a:prstClr val="white">
                    <a:alpha val="27000"/>
                  </a:prstClr>
                </a:solidFill>
                <a:latin typeface="站酷文艺体" panose="02000603000000000000" pitchFamily="2" charset="-122"/>
                <a:ea typeface="站酷文艺体" panose="02000603000000000000" pitchFamily="2" charset="-122"/>
              </a:rPr>
              <a:t>discussion</a:t>
            </a:r>
            <a:endParaRPr kumimoji="0" lang="en-US" altLang="zh-CN" sz="7200" b="0" i="0" u="none" strike="noStrike" kern="1200" cap="none" spc="0" normalizeH="0" baseline="0" noProof="0" dirty="0">
              <a:ln>
                <a:noFill/>
              </a:ln>
              <a:solidFill>
                <a:prstClr val="white">
                  <a:alpha val="27000"/>
                </a:prstClr>
              </a:solidFill>
              <a:effectLst/>
              <a:uLnTx/>
              <a:uFillTx/>
              <a:latin typeface="站酷文艺体" panose="02000603000000000000" pitchFamily="2" charset="-122"/>
              <a:ea typeface="站酷文艺体" panose="02000603000000000000" pitchFamily="2" charset="-122"/>
              <a:cs typeface="+mn-cs"/>
            </a:endParaRPr>
          </a:p>
        </p:txBody>
      </p:sp>
      <p:sp>
        <p:nvSpPr>
          <p:cNvPr id="34" name="文本框 33"/>
          <p:cNvSpPr txBox="1"/>
          <p:nvPr/>
        </p:nvSpPr>
        <p:spPr>
          <a:xfrm>
            <a:off x="3136900" y="3296335"/>
            <a:ext cx="5918200" cy="11988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7200" dirty="0">
                <a:solidFill>
                  <a:prstClr val="white"/>
                </a:solidFill>
                <a:latin typeface="站酷文艺体" panose="02000603000000000000" pitchFamily="2" charset="-122"/>
                <a:ea typeface="站酷文艺体" panose="02000603000000000000" pitchFamily="2" charset="-122"/>
              </a:rPr>
              <a:t>discussion</a:t>
            </a:r>
            <a:endParaRPr kumimoji="0" lang="en-US" altLang="zh-CN" sz="7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36" name="矩形: 圆角 35"/>
          <p:cNvSpPr/>
          <p:nvPr/>
        </p:nvSpPr>
        <p:spPr>
          <a:xfrm>
            <a:off x="5221237" y="1395859"/>
            <a:ext cx="1676501" cy="1676501"/>
          </a:xfrm>
          <a:prstGeom prst="roundRect">
            <a:avLst/>
          </a:prstGeom>
          <a:noFill/>
          <a:ln w="38100">
            <a:solidFill>
              <a:srgbClr val="39D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6600" b="1" i="0" u="none" strike="noStrike" kern="1200" cap="none" spc="0" normalizeH="0" baseline="0" noProof="0" dirty="0">
              <a:ln>
                <a:noFill/>
              </a:ln>
              <a:solidFill>
                <a:srgbClr val="39D1D6"/>
              </a:solidFill>
              <a:effectLst/>
              <a:uLnTx/>
              <a:uFillTx/>
              <a:latin typeface="Arial" panose="020B0604020202090204" pitchFamily="34" charset="0"/>
              <a:ea typeface="Source Han Sans Regular"/>
              <a:cs typeface="Arial" panose="020B0604020202090204" pitchFamily="34" charset="0"/>
            </a:endParaRPr>
          </a:p>
        </p:txBody>
      </p:sp>
      <p:sp>
        <p:nvSpPr>
          <p:cNvPr id="37" name="文本框 36"/>
          <p:cNvSpPr txBox="1"/>
          <p:nvPr/>
        </p:nvSpPr>
        <p:spPr>
          <a:xfrm>
            <a:off x="5221236" y="1199358"/>
            <a:ext cx="1676502"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dirty="0">
                <a:ln>
                  <a:noFill/>
                </a:ln>
                <a:solidFill>
                  <a:srgbClr val="39D1D6"/>
                </a:solidFill>
                <a:effectLst>
                  <a:outerShdw dist="50800" dir="2700000" algn="tl" rotWithShape="0">
                    <a:prstClr val="white">
                      <a:alpha val="40000"/>
                    </a:prstClr>
                  </a:outerShdw>
                </a:effectLst>
                <a:uLnTx/>
                <a:uFillTx/>
                <a:latin typeface="站酷小薇LOGO体" panose="02010600010101010101" pitchFamily="2" charset="-122"/>
                <a:ea typeface="站酷小薇LOGO体" panose="02010600010101010101" pitchFamily="2" charset="-122"/>
                <a:cs typeface="+mn-cs"/>
              </a:rPr>
              <a:t>04</a:t>
            </a:r>
            <a:endParaRPr kumimoji="0" lang="zh-CN" altLang="en-US" sz="11500" b="0" i="0" u="none" strike="noStrike" kern="1200" cap="none" spc="0" normalizeH="0" baseline="0" noProof="0" dirty="0">
              <a:ln>
                <a:noFill/>
              </a:ln>
              <a:solidFill>
                <a:srgbClr val="39D1D6"/>
              </a:solidFill>
              <a:effectLst>
                <a:outerShdw dist="50800" dir="2700000" algn="tl" rotWithShape="0">
                  <a:prstClr val="white">
                    <a:alpha val="40000"/>
                  </a:prstClr>
                </a:outerShdw>
              </a:effectLst>
              <a:uLnTx/>
              <a:uFillTx/>
              <a:latin typeface="站酷小薇LOGO体" panose="02010600010101010101" pitchFamily="2" charset="-122"/>
              <a:ea typeface="站酷小薇LOGO体" panose="0201060001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43" name="组合 42"/>
          <p:cNvGrpSpPr/>
          <p:nvPr/>
        </p:nvGrpSpPr>
        <p:grpSpPr>
          <a:xfrm>
            <a:off x="437650" y="408215"/>
            <a:ext cx="3021021" cy="521970"/>
            <a:chOff x="437650" y="407964"/>
            <a:chExt cx="3021021" cy="521970"/>
          </a:xfrm>
        </p:grpSpPr>
        <p:grpSp>
          <p:nvGrpSpPr>
            <p:cNvPr id="44" name="组合 43"/>
            <p:cNvGrpSpPr/>
            <p:nvPr/>
          </p:nvGrpSpPr>
          <p:grpSpPr>
            <a:xfrm>
              <a:off x="437650" y="426743"/>
              <a:ext cx="503641" cy="485662"/>
              <a:chOff x="431503" y="418769"/>
              <a:chExt cx="710506" cy="685142"/>
            </a:xfrm>
          </p:grpSpPr>
          <p:sp>
            <p:nvSpPr>
              <p:cNvPr id="46" name="矩形 45"/>
              <p:cNvSpPr/>
              <p:nvPr/>
            </p:nvSpPr>
            <p:spPr>
              <a:xfrm>
                <a:off x="508000" y="469900"/>
                <a:ext cx="634009" cy="634011"/>
              </a:xfrm>
              <a:prstGeom prst="rect">
                <a:avLst/>
              </a:prstGeom>
              <a:solidFill>
                <a:srgbClr val="39D1D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47" name="矩形 46"/>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45" name="文本框 44"/>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Discussion</a:t>
              </a: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31" name="文本框 30"/>
          <p:cNvSpPr txBox="1"/>
          <p:nvPr/>
        </p:nvSpPr>
        <p:spPr>
          <a:xfrm>
            <a:off x="1948180" y="1519979"/>
            <a:ext cx="7883525" cy="553085"/>
          </a:xfrm>
          <a:prstGeom prst="rect">
            <a:avLst/>
          </a:prstGeom>
          <a:noFill/>
        </p:spPr>
        <p:txBody>
          <a:bodyPr wrap="square" rtlCol="0">
            <a:spAutoFit/>
          </a:bodyPr>
          <a:lstStyle/>
          <a:p>
            <a:r>
              <a:rPr lang="en-US" altLang="zh-CN" sz="3000" noProof="0" dirty="0">
                <a:solidFill>
                  <a:srgbClr val="00B0F0"/>
                </a:solidFill>
                <a:effectLst>
                  <a:outerShdw blurRad="38100" dist="25400" dir="5400000" algn="ctr" rotWithShape="0">
                    <a:srgbClr val="6E747A">
                      <a:alpha val="43000"/>
                    </a:srgbClr>
                  </a:outerShdw>
                </a:effectLst>
                <a:uLnTx/>
                <a:uFillTx/>
                <a:latin typeface="华文新魏" panose="02010800040101010101" charset="-122"/>
                <a:ea typeface="华文新魏" panose="02010800040101010101" charset="-122"/>
                <a:cs typeface="Calibri" panose="020F0702030404030204" pitchFamily="34" charset="0"/>
                <a:sym typeface="+mn-ea"/>
              </a:rPr>
              <a:t>1</a:t>
            </a:r>
            <a:r>
              <a:rPr lang="zh-CN" altLang="en-US" sz="3000" noProof="0" dirty="0">
                <a:solidFill>
                  <a:srgbClr val="00B0F0"/>
                </a:solidFill>
                <a:effectLst>
                  <a:outerShdw blurRad="38100" dist="25400" dir="5400000" algn="ctr" rotWithShape="0">
                    <a:srgbClr val="6E747A">
                      <a:alpha val="43000"/>
                    </a:srgbClr>
                  </a:outerShdw>
                </a:effectLst>
                <a:uLnTx/>
                <a:uFillTx/>
                <a:latin typeface="华文新魏" panose="02010800040101010101" charset="-122"/>
                <a:ea typeface="华文新魏" panose="02010800040101010101" charset="-122"/>
                <a:cs typeface="Calibri" panose="020F0702030404030204" pitchFamily="34" charset="0"/>
                <a:sym typeface="+mn-ea"/>
              </a:rPr>
              <a:t>、</a:t>
            </a:r>
            <a:r>
              <a:rPr lang="en-US" altLang="zh-CN" sz="3000" noProof="0" dirty="0">
                <a:solidFill>
                  <a:srgbClr val="00B0F0"/>
                </a:solidFill>
                <a:effectLst>
                  <a:outerShdw blurRad="38100" dist="25400" dir="5400000" algn="ctr" rotWithShape="0">
                    <a:srgbClr val="6E747A">
                      <a:alpha val="43000"/>
                    </a:srgbClr>
                  </a:outerShdw>
                </a:effectLst>
                <a:uLnTx/>
                <a:uFillTx/>
                <a:latin typeface="华文新魏" panose="02010800040101010101" charset="-122"/>
                <a:ea typeface="华文新魏" panose="02010800040101010101" charset="-122"/>
                <a:cs typeface="Calibri" panose="020F0702030404030204" pitchFamily="34" charset="0"/>
                <a:sym typeface="+mn-ea"/>
              </a:rPr>
              <a:t>A</a:t>
            </a:r>
            <a:r>
              <a:rPr lang="zh-CN" altLang="en-US" sz="3000" noProof="0" dirty="0">
                <a:solidFill>
                  <a:srgbClr val="00B0F0"/>
                </a:solidFill>
                <a:effectLst>
                  <a:outerShdw blurRad="38100" dist="25400" dir="5400000" algn="ctr" rotWithShape="0">
                    <a:srgbClr val="6E747A">
                      <a:alpha val="43000"/>
                    </a:srgbClr>
                  </a:outerShdw>
                </a:effectLst>
                <a:uLnTx/>
                <a:uFillTx/>
                <a:latin typeface="华文新魏" panose="02010800040101010101" charset="-122"/>
                <a:ea typeface="华文新魏" panose="02010800040101010101" charset="-122"/>
                <a:cs typeface="Calibri" panose="020F0702030404030204" pitchFamily="34" charset="0"/>
                <a:sym typeface="+mn-ea"/>
              </a:rPr>
              <a:t>ccuracy </a:t>
            </a:r>
            <a:r>
              <a:rPr lang="en-US" altLang="zh-CN" sz="3000" noProof="0" dirty="0">
                <a:solidFill>
                  <a:srgbClr val="00B0F0"/>
                </a:solidFill>
                <a:effectLst>
                  <a:outerShdw blurRad="38100" dist="25400" dir="5400000" algn="ctr" rotWithShape="0">
                    <a:srgbClr val="6E747A">
                      <a:alpha val="43000"/>
                    </a:srgbClr>
                  </a:outerShdw>
                </a:effectLst>
                <a:uLnTx/>
                <a:uFillTx/>
                <a:latin typeface="华文新魏" panose="02010800040101010101" charset="-122"/>
                <a:ea typeface="华文新魏" panose="02010800040101010101" charset="-122"/>
                <a:cs typeface="Calibri" panose="020F0702030404030204" pitchFamily="34" charset="0"/>
                <a:sym typeface="+mn-ea"/>
              </a:rPr>
              <a:t>R</a:t>
            </a:r>
            <a:r>
              <a:rPr lang="zh-CN" altLang="en-US" sz="3000" noProof="0" dirty="0">
                <a:solidFill>
                  <a:srgbClr val="00B0F0"/>
                </a:solidFill>
                <a:effectLst>
                  <a:outerShdw blurRad="38100" dist="25400" dir="5400000" algn="ctr" rotWithShape="0">
                    <a:srgbClr val="6E747A">
                      <a:alpha val="43000"/>
                    </a:srgbClr>
                  </a:outerShdw>
                </a:effectLst>
                <a:uLnTx/>
                <a:uFillTx/>
                <a:latin typeface="华文新魏" panose="02010800040101010101" charset="-122"/>
                <a:ea typeface="华文新魏" panose="02010800040101010101" charset="-122"/>
                <a:cs typeface="Calibri" panose="020F0702030404030204" pitchFamily="34" charset="0"/>
                <a:sym typeface="+mn-ea"/>
              </a:rPr>
              <a:t>ate—</a:t>
            </a:r>
            <a:r>
              <a:rPr lang="en-US" altLang="zh-CN" sz="3000" noProof="0" dirty="0">
                <a:solidFill>
                  <a:srgbClr val="00B0F0"/>
                </a:solidFill>
                <a:effectLst>
                  <a:outerShdw blurRad="38100" dist="25400" dir="5400000" algn="ctr" rotWithShape="0">
                    <a:srgbClr val="6E747A">
                      <a:alpha val="43000"/>
                    </a:srgbClr>
                  </a:outerShdw>
                </a:effectLst>
                <a:uLnTx/>
                <a:uFillTx/>
                <a:latin typeface="华文新魏" panose="02010800040101010101" charset="-122"/>
                <a:ea typeface="华文新魏" panose="02010800040101010101" charset="-122"/>
                <a:cs typeface="Calibri" panose="020F0702030404030204" pitchFamily="34" charset="0"/>
                <a:sym typeface="+mn-ea"/>
              </a:rPr>
              <a:t>5-fold cross validation</a:t>
            </a:r>
            <a:endParaRPr lang="en-US" altLang="zh-CN" sz="3000" noProof="0" dirty="0">
              <a:solidFill>
                <a:srgbClr val="00B0F0"/>
              </a:solidFill>
              <a:effectLst>
                <a:outerShdw blurRad="38100" dist="25400" dir="5400000" algn="ctr" rotWithShape="0">
                  <a:srgbClr val="6E747A">
                    <a:alpha val="43000"/>
                  </a:srgbClr>
                </a:outerShdw>
              </a:effectLst>
              <a:uLnTx/>
              <a:uFillTx/>
              <a:latin typeface="华文新魏" panose="02010800040101010101" charset="-122"/>
              <a:ea typeface="华文新魏" panose="02010800040101010101" charset="-122"/>
              <a:cs typeface="Calibri" panose="020F0702030404030204" pitchFamily="34" charset="0"/>
              <a:sym typeface="+mn-ea"/>
            </a:endParaRPr>
          </a:p>
        </p:txBody>
      </p:sp>
      <p:graphicFrame>
        <p:nvGraphicFramePr>
          <p:cNvPr id="32" name="图示 31"/>
          <p:cNvGraphicFramePr/>
          <p:nvPr/>
        </p:nvGraphicFramePr>
        <p:xfrm>
          <a:off x="2795905" y="2253615"/>
          <a:ext cx="6842125"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9" name="矩形 18"/>
          <p:cNvSpPr/>
          <p:nvPr/>
        </p:nvSpPr>
        <p:spPr>
          <a:xfrm>
            <a:off x="4215765" y="1852295"/>
            <a:ext cx="3823970" cy="2715260"/>
          </a:xfrm>
          <a:prstGeom prst="rect">
            <a:avLst/>
          </a:prstGeom>
          <a:solidFill>
            <a:srgbClr val="39D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站酷文艺体"/>
              <a:cs typeface="+mn-cs"/>
            </a:endParaRPr>
          </a:p>
        </p:txBody>
      </p:sp>
      <p:sp>
        <p:nvSpPr>
          <p:cNvPr id="27" name="任意多边形: 形状 26"/>
          <p:cNvSpPr/>
          <p:nvPr/>
        </p:nvSpPr>
        <p:spPr>
          <a:xfrm flipV="1">
            <a:off x="8161020" y="1852295"/>
            <a:ext cx="3907155" cy="2732405"/>
          </a:xfrm>
          <a:custGeom>
            <a:avLst/>
            <a:gdLst>
              <a:gd name="connsiteX0" fmla="*/ 0 w 2030931"/>
              <a:gd name="connsiteY0" fmla="*/ 0 h 2030931"/>
              <a:gd name="connsiteX1" fmla="*/ 1632275 w 2030931"/>
              <a:gd name="connsiteY1" fmla="*/ 0 h 2030931"/>
              <a:gd name="connsiteX2" fmla="*/ 2030931 w 2030931"/>
              <a:gd name="connsiteY2" fmla="*/ 403482 h 2030931"/>
              <a:gd name="connsiteX3" fmla="*/ 2030931 w 2030931"/>
              <a:gd name="connsiteY3" fmla="*/ 2030931 h 2030931"/>
              <a:gd name="connsiteX4" fmla="*/ 0 w 2030931"/>
              <a:gd name="connsiteY4" fmla="*/ 2030931 h 2030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931" h="2030931">
                <a:moveTo>
                  <a:pt x="0" y="0"/>
                </a:moveTo>
                <a:lnTo>
                  <a:pt x="1632275" y="0"/>
                </a:lnTo>
                <a:lnTo>
                  <a:pt x="2030931" y="403482"/>
                </a:lnTo>
                <a:lnTo>
                  <a:pt x="2030931" y="2030931"/>
                </a:lnTo>
                <a:lnTo>
                  <a:pt x="0" y="2030931"/>
                </a:lnTo>
                <a:close/>
              </a:path>
            </a:pathLst>
          </a:custGeom>
          <a:solidFill>
            <a:srgbClr val="39D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站酷文艺体"/>
              <a:cs typeface="+mn-cs"/>
            </a:endParaRPr>
          </a:p>
        </p:txBody>
      </p:sp>
      <p:grpSp>
        <p:nvGrpSpPr>
          <p:cNvPr id="29" name="组合 28"/>
          <p:cNvGrpSpPr/>
          <p:nvPr/>
        </p:nvGrpSpPr>
        <p:grpSpPr>
          <a:xfrm>
            <a:off x="437650" y="407964"/>
            <a:ext cx="3021021" cy="521970"/>
            <a:chOff x="437650" y="407964"/>
            <a:chExt cx="3021021" cy="521970"/>
          </a:xfrm>
        </p:grpSpPr>
        <p:grpSp>
          <p:nvGrpSpPr>
            <p:cNvPr id="30" name="组合 29"/>
            <p:cNvGrpSpPr/>
            <p:nvPr/>
          </p:nvGrpSpPr>
          <p:grpSpPr>
            <a:xfrm>
              <a:off x="437650" y="426743"/>
              <a:ext cx="503641" cy="485662"/>
              <a:chOff x="431503" y="418769"/>
              <a:chExt cx="710506" cy="685142"/>
            </a:xfrm>
          </p:grpSpPr>
          <p:sp>
            <p:nvSpPr>
              <p:cNvPr id="32" name="矩形 31"/>
              <p:cNvSpPr/>
              <p:nvPr/>
            </p:nvSpPr>
            <p:spPr>
              <a:xfrm>
                <a:off x="508000" y="469900"/>
                <a:ext cx="634009" cy="634011"/>
              </a:xfrm>
              <a:prstGeom prst="rect">
                <a:avLst/>
              </a:prstGeom>
              <a:solidFill>
                <a:srgbClr val="39D1D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33" name="矩形 32"/>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31" name="文本框 30"/>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z="2800" noProof="0" dirty="0">
                  <a:ln>
                    <a:noFill/>
                  </a:ln>
                  <a:solidFill>
                    <a:prstClr val="white"/>
                  </a:solidFill>
                  <a:effectLst/>
                  <a:uLnTx/>
                  <a:uFillTx/>
                  <a:latin typeface="站酷文艺体" panose="02000603000000000000" pitchFamily="2" charset="-122"/>
                  <a:ea typeface="站酷文艺体" panose="02000603000000000000" pitchFamily="2" charset="-122"/>
                  <a:sym typeface="+mn-ea"/>
                </a:rPr>
                <a:t>Discussion</a:t>
              </a:r>
              <a:endParaRPr kumimoji="0" lang="zh-CN" altLang="en-US"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8" name="文本框 7"/>
          <p:cNvSpPr txBox="1"/>
          <p:nvPr/>
        </p:nvSpPr>
        <p:spPr>
          <a:xfrm>
            <a:off x="4566285" y="1120775"/>
            <a:ext cx="3634740" cy="553085"/>
          </a:xfrm>
          <a:prstGeom prst="rect">
            <a:avLst/>
          </a:prstGeom>
          <a:noFill/>
        </p:spPr>
        <p:txBody>
          <a:bodyPr wrap="square" rtlCol="0">
            <a:spAutoFit/>
          </a:bodyPr>
          <a:lstStyle/>
          <a:p>
            <a:r>
              <a:rPr lang="en-US" altLang="zh-CN" sz="3000" noProof="0" dirty="0">
                <a:solidFill>
                  <a:srgbClr val="00B0F0"/>
                </a:solidFill>
                <a:effectLst>
                  <a:outerShdw blurRad="38100" dist="25400" dir="5400000" algn="ctr" rotWithShape="0">
                    <a:srgbClr val="6E747A">
                      <a:alpha val="43000"/>
                    </a:srgbClr>
                  </a:outerShdw>
                </a:effectLst>
                <a:uLnTx/>
                <a:uFillTx/>
                <a:latin typeface="华文新魏" panose="02010800040101010101" charset="-122"/>
                <a:ea typeface="华文新魏" panose="02010800040101010101" charset="-122"/>
                <a:cs typeface="Calibri" panose="020F0702030404030204" pitchFamily="34" charset="0"/>
                <a:sym typeface="+mn-ea"/>
              </a:rPr>
              <a:t>2</a:t>
            </a:r>
            <a:r>
              <a:rPr lang="zh-CN" altLang="en-US" sz="3000" noProof="0" dirty="0">
                <a:solidFill>
                  <a:srgbClr val="00B0F0"/>
                </a:solidFill>
                <a:effectLst>
                  <a:outerShdw blurRad="38100" dist="25400" dir="5400000" algn="ctr" rotWithShape="0">
                    <a:srgbClr val="6E747A">
                      <a:alpha val="43000"/>
                    </a:srgbClr>
                  </a:outerShdw>
                </a:effectLst>
                <a:uLnTx/>
                <a:uFillTx/>
                <a:latin typeface="华文新魏" panose="02010800040101010101" charset="-122"/>
                <a:ea typeface="华文新魏" panose="02010800040101010101" charset="-122"/>
                <a:cs typeface="Calibri" panose="020F0702030404030204" pitchFamily="34" charset="0"/>
                <a:sym typeface="+mn-ea"/>
              </a:rPr>
              <a:t>、</a:t>
            </a:r>
            <a:r>
              <a:rPr lang="en-US" altLang="zh-CN" sz="3000" noProof="0" dirty="0">
                <a:solidFill>
                  <a:srgbClr val="00B0F0"/>
                </a:solidFill>
                <a:effectLst>
                  <a:outerShdw blurRad="38100" dist="25400" dir="5400000" algn="ctr" rotWithShape="0">
                    <a:srgbClr val="6E747A">
                      <a:alpha val="43000"/>
                    </a:srgbClr>
                  </a:outerShdw>
                </a:effectLst>
                <a:uLnTx/>
                <a:uFillTx/>
                <a:latin typeface="华文新魏" panose="02010800040101010101" charset="-122"/>
                <a:ea typeface="华文新魏" panose="02010800040101010101" charset="-122"/>
                <a:cs typeface="Calibri" panose="020F0702030404030204" pitchFamily="34" charset="0"/>
                <a:sym typeface="+mn-ea"/>
              </a:rPr>
              <a:t>ROC curve</a:t>
            </a:r>
            <a:endParaRPr lang="en-US" altLang="zh-CN" sz="3000" noProof="0" dirty="0">
              <a:solidFill>
                <a:srgbClr val="00B0F0"/>
              </a:solidFill>
              <a:effectLst>
                <a:outerShdw blurRad="38100" dist="25400" dir="5400000" algn="ctr" rotWithShape="0">
                  <a:srgbClr val="6E747A">
                    <a:alpha val="43000"/>
                  </a:srgbClr>
                </a:outerShdw>
              </a:effectLst>
              <a:uLnTx/>
              <a:uFillTx/>
              <a:latin typeface="华文新魏" panose="02010800040101010101" charset="-122"/>
              <a:ea typeface="华文新魏" panose="02010800040101010101" charset="-122"/>
              <a:cs typeface="Calibri" panose="020F0702030404030204" pitchFamily="34" charset="0"/>
              <a:sym typeface="+mn-ea"/>
            </a:endParaRPr>
          </a:p>
        </p:txBody>
      </p:sp>
      <p:grpSp>
        <p:nvGrpSpPr>
          <p:cNvPr id="11" name="组合 10"/>
          <p:cNvGrpSpPr/>
          <p:nvPr/>
        </p:nvGrpSpPr>
        <p:grpSpPr>
          <a:xfrm>
            <a:off x="74295" y="1869440"/>
            <a:ext cx="7854343" cy="2715260"/>
            <a:chOff x="185" y="3163"/>
            <a:chExt cx="16350" cy="5658"/>
          </a:xfrm>
        </p:grpSpPr>
        <p:sp>
          <p:nvSpPr>
            <p:cNvPr id="22" name="任意多边形: 形状 21"/>
            <p:cNvSpPr/>
            <p:nvPr/>
          </p:nvSpPr>
          <p:spPr>
            <a:xfrm flipH="1">
              <a:off x="185" y="3163"/>
              <a:ext cx="8211" cy="5658"/>
            </a:xfrm>
            <a:custGeom>
              <a:avLst/>
              <a:gdLst>
                <a:gd name="connsiteX0" fmla="*/ 0 w 2030931"/>
                <a:gd name="connsiteY0" fmla="*/ 0 h 2030931"/>
                <a:gd name="connsiteX1" fmla="*/ 1632275 w 2030931"/>
                <a:gd name="connsiteY1" fmla="*/ 0 h 2030931"/>
                <a:gd name="connsiteX2" fmla="*/ 2030931 w 2030931"/>
                <a:gd name="connsiteY2" fmla="*/ 403482 h 2030931"/>
                <a:gd name="connsiteX3" fmla="*/ 2030931 w 2030931"/>
                <a:gd name="connsiteY3" fmla="*/ 2030931 h 2030931"/>
                <a:gd name="connsiteX4" fmla="*/ 0 w 2030931"/>
                <a:gd name="connsiteY4" fmla="*/ 2030931 h 2030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931" h="2030931">
                  <a:moveTo>
                    <a:pt x="0" y="0"/>
                  </a:moveTo>
                  <a:lnTo>
                    <a:pt x="1632275" y="0"/>
                  </a:lnTo>
                  <a:lnTo>
                    <a:pt x="2030931" y="403482"/>
                  </a:lnTo>
                  <a:lnTo>
                    <a:pt x="2030931" y="2030931"/>
                  </a:lnTo>
                  <a:lnTo>
                    <a:pt x="0" y="2030931"/>
                  </a:lnTo>
                  <a:close/>
                </a:path>
              </a:pathLst>
            </a:custGeom>
            <a:solidFill>
              <a:srgbClr val="39D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站酷文艺体"/>
                <a:cs typeface="+mn-cs"/>
              </a:endParaRPr>
            </a:p>
          </p:txBody>
        </p:sp>
        <p:pic>
          <p:nvPicPr>
            <p:cNvPr id="36" name="图片 35" descr="截屏2022-01-27 20.09.01"/>
            <p:cNvPicPr>
              <a:picLocks noChangeAspect="1"/>
            </p:cNvPicPr>
            <p:nvPr/>
          </p:nvPicPr>
          <p:blipFill>
            <a:blip r:embed="rId2"/>
            <a:stretch>
              <a:fillRect/>
            </a:stretch>
          </p:blipFill>
          <p:spPr>
            <a:xfrm>
              <a:off x="9039" y="3463"/>
              <a:ext cx="7496" cy="5059"/>
            </a:xfrm>
            <a:prstGeom prst="rect">
              <a:avLst/>
            </a:prstGeom>
          </p:spPr>
        </p:pic>
      </p:grpSp>
      <p:pic>
        <p:nvPicPr>
          <p:cNvPr id="35" name="图片 34" descr="截屏2022-01-27 20.08.31"/>
          <p:cNvPicPr>
            <a:picLocks noChangeAspect="1"/>
          </p:cNvPicPr>
          <p:nvPr/>
        </p:nvPicPr>
        <p:blipFill>
          <a:blip r:embed="rId3"/>
          <a:stretch>
            <a:fillRect/>
          </a:stretch>
        </p:blipFill>
        <p:spPr>
          <a:xfrm>
            <a:off x="248285" y="2013585"/>
            <a:ext cx="3596640" cy="2427605"/>
          </a:xfrm>
          <a:prstGeom prst="rect">
            <a:avLst/>
          </a:prstGeom>
        </p:spPr>
      </p:pic>
      <p:graphicFrame>
        <p:nvGraphicFramePr>
          <p:cNvPr id="13" name="表格 12"/>
          <p:cNvGraphicFramePr/>
          <p:nvPr>
            <p:custDataLst>
              <p:tags r:id="rId4"/>
            </p:custDataLst>
          </p:nvPr>
        </p:nvGraphicFramePr>
        <p:xfrm>
          <a:off x="339725" y="5346700"/>
          <a:ext cx="11292840" cy="1076960"/>
        </p:xfrm>
        <a:graphic>
          <a:graphicData uri="http://schemas.openxmlformats.org/drawingml/2006/table">
            <a:tbl>
              <a:tblPr firstRow="1" bandRow="1">
                <a:tableStyleId>{5C22544A-7EE6-4342-B048-85BDC9FD1C3A}</a:tableStyleId>
              </a:tblPr>
              <a:tblGrid>
                <a:gridCol w="3778250"/>
                <a:gridCol w="3959225"/>
                <a:gridCol w="3555365"/>
              </a:tblGrid>
              <a:tr h="436880">
                <a:tc>
                  <a:txBody>
                    <a:bodyPr/>
                    <a:lstStyle/>
                    <a:p>
                      <a:pPr algn="ctr">
                        <a:buNone/>
                      </a:pPr>
                      <a:r>
                        <a:rPr lang="en-US" altLang="zh-CN" sz="1800">
                          <a:sym typeface="+mn-ea"/>
                        </a:rPr>
                        <a:t>Decision tress </a:t>
                      </a:r>
                      <a:endParaRPr lang="zh-CN" altLang="en-US"/>
                    </a:p>
                  </a:txBody>
                  <a:tcPr anchor="ctr">
                    <a:noFill/>
                  </a:tcPr>
                </a:tc>
                <a:tc>
                  <a:txBody>
                    <a:bodyPr/>
                    <a:lstStyle/>
                    <a:p>
                      <a:pPr algn="ctr">
                        <a:buNone/>
                      </a:pPr>
                      <a:r>
                        <a:rPr lang="en-US" altLang="zh-CN" sz="1800">
                          <a:sym typeface="+mn-ea"/>
                        </a:rPr>
                        <a:t>Logistic Regression</a:t>
                      </a:r>
                      <a:endParaRPr lang="en-US" altLang="zh-CN" sz="1800">
                        <a:sym typeface="+mn-ea"/>
                      </a:endParaRPr>
                    </a:p>
                  </a:txBody>
                  <a:tcPr anchor="ctr">
                    <a:noFill/>
                  </a:tcPr>
                </a:tc>
                <a:tc>
                  <a:txBody>
                    <a:bodyPr/>
                    <a:lstStyle/>
                    <a:p>
                      <a:pPr algn="ctr">
                        <a:buNone/>
                      </a:pPr>
                      <a:r>
                        <a:rPr lang="en-US" altLang="zh-CN" dirty="0"/>
                        <a:t>Fully connected neural network</a:t>
                      </a:r>
                      <a:endParaRPr lang="zh-CN" altLang="en-US" dirty="0"/>
                    </a:p>
                  </a:txBody>
                  <a:tcPr anchor="ctr">
                    <a:noFill/>
                  </a:tcPr>
                </a:tc>
              </a:tr>
              <a:tr h="436880">
                <a:tc>
                  <a:txBody>
                    <a:bodyPr/>
                    <a:lstStyle/>
                    <a:p>
                      <a:pPr algn="ctr">
                        <a:buNone/>
                      </a:pPr>
                      <a:r>
                        <a:rPr lang="en-US" altLang="zh-CN">
                          <a:solidFill>
                            <a:schemeClr val="bg1"/>
                          </a:solidFill>
                        </a:rPr>
                        <a:t>0.78</a:t>
                      </a:r>
                      <a:endParaRPr lang="en-US" altLang="zh-CN">
                        <a:solidFill>
                          <a:schemeClr val="bg1"/>
                        </a:solidFill>
                      </a:endParaRPr>
                    </a:p>
                  </a:txBody>
                  <a:tcPr anchor="ctr">
                    <a:noFill/>
                  </a:tcPr>
                </a:tc>
                <a:tc>
                  <a:txBody>
                    <a:bodyPr/>
                    <a:lstStyle/>
                    <a:p>
                      <a:pPr algn="ctr">
                        <a:buNone/>
                      </a:pPr>
                      <a:r>
                        <a:rPr lang="en-US" altLang="zh-CN">
                          <a:solidFill>
                            <a:schemeClr val="bg1"/>
                          </a:solidFill>
                        </a:rPr>
                        <a:t>0.83</a:t>
                      </a:r>
                      <a:endParaRPr lang="en-US" altLang="zh-CN">
                        <a:solidFill>
                          <a:schemeClr val="bg1"/>
                        </a:solidFill>
                      </a:endParaRPr>
                    </a:p>
                  </a:txBody>
                  <a:tcPr anchor="ctr">
                    <a:noFill/>
                  </a:tcPr>
                </a:tc>
                <a:tc>
                  <a:txBody>
                    <a:bodyPr/>
                    <a:lstStyle/>
                    <a:p>
                      <a:pPr algn="ctr">
                        <a:buNone/>
                      </a:pPr>
                      <a:r>
                        <a:rPr lang="en-US" altLang="zh-CN" dirty="0">
                          <a:solidFill>
                            <a:schemeClr val="bg1"/>
                          </a:solidFill>
                        </a:rPr>
                        <a:t>0.88</a:t>
                      </a:r>
                      <a:endParaRPr lang="zh-CN" altLang="en-US" dirty="0">
                        <a:solidFill>
                          <a:schemeClr val="bg1"/>
                        </a:solidFill>
                      </a:endParaRPr>
                    </a:p>
                  </a:txBody>
                  <a:tcPr anchor="ctr">
                    <a:noFill/>
                  </a:tcPr>
                </a:tc>
              </a:tr>
            </a:tbl>
          </a:graphicData>
        </a:graphic>
      </p:graphicFrame>
      <p:pic>
        <p:nvPicPr>
          <p:cNvPr id="15" name="图片 14"/>
          <p:cNvPicPr>
            <a:picLocks noChangeAspect="1"/>
          </p:cNvPicPr>
          <p:nvPr/>
        </p:nvPicPr>
        <p:blipFill>
          <a:blip r:embed="rId5"/>
          <a:stretch>
            <a:fillRect/>
          </a:stretch>
        </p:blipFill>
        <p:spPr>
          <a:xfrm>
            <a:off x="8335328" y="2013409"/>
            <a:ext cx="3550995" cy="24277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3" name="文本框 32"/>
          <p:cNvSpPr txBox="1"/>
          <p:nvPr/>
        </p:nvSpPr>
        <p:spPr>
          <a:xfrm>
            <a:off x="3302000" y="3285381"/>
            <a:ext cx="5753100" cy="11988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7200" dirty="0">
                <a:solidFill>
                  <a:prstClr val="white">
                    <a:alpha val="27000"/>
                  </a:prstClr>
                </a:solidFill>
                <a:latin typeface="站酷文艺体" panose="02000603000000000000" pitchFamily="2" charset="-122"/>
                <a:ea typeface="站酷文艺体" panose="02000603000000000000" pitchFamily="2" charset="-122"/>
              </a:rPr>
              <a:t>Conclusion</a:t>
            </a:r>
            <a:endParaRPr kumimoji="0" lang="en-US" altLang="zh-CN" sz="7200" b="0" i="0" u="none" strike="noStrike" kern="1200" cap="none" spc="0" normalizeH="0" baseline="0" noProof="0" dirty="0">
              <a:ln>
                <a:noFill/>
              </a:ln>
              <a:solidFill>
                <a:prstClr val="white">
                  <a:alpha val="27000"/>
                </a:prstClr>
              </a:solidFill>
              <a:effectLst/>
              <a:uLnTx/>
              <a:uFillTx/>
              <a:latin typeface="站酷文艺体" panose="02000603000000000000" pitchFamily="2" charset="-122"/>
              <a:ea typeface="站酷文艺体" panose="02000603000000000000" pitchFamily="2" charset="-122"/>
              <a:cs typeface="+mn-cs"/>
            </a:endParaRPr>
          </a:p>
        </p:txBody>
      </p:sp>
      <p:sp>
        <p:nvSpPr>
          <p:cNvPr id="34" name="文本框 33"/>
          <p:cNvSpPr txBox="1"/>
          <p:nvPr/>
        </p:nvSpPr>
        <p:spPr>
          <a:xfrm>
            <a:off x="3136900" y="3296335"/>
            <a:ext cx="5918200" cy="11988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7200" dirty="0">
                <a:solidFill>
                  <a:prstClr val="white"/>
                </a:solidFill>
                <a:latin typeface="站酷文艺体" panose="02000603000000000000" pitchFamily="2" charset="-122"/>
                <a:ea typeface="站酷文艺体" panose="02000603000000000000" pitchFamily="2" charset="-122"/>
              </a:rPr>
              <a:t>Conclusion</a:t>
            </a:r>
            <a:endParaRPr kumimoji="0" lang="en-US" altLang="zh-CN" sz="7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36" name="矩形: 圆角 35"/>
          <p:cNvSpPr/>
          <p:nvPr/>
        </p:nvSpPr>
        <p:spPr>
          <a:xfrm>
            <a:off x="5221237" y="1395859"/>
            <a:ext cx="1676501" cy="1676501"/>
          </a:xfrm>
          <a:prstGeom prst="roundRect">
            <a:avLst/>
          </a:prstGeom>
          <a:noFill/>
          <a:ln w="38100">
            <a:solidFill>
              <a:srgbClr val="39D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6600" b="1" i="0" u="none" strike="noStrike" kern="1200" cap="none" spc="0" normalizeH="0" baseline="0" noProof="0" dirty="0">
              <a:ln>
                <a:noFill/>
              </a:ln>
              <a:solidFill>
                <a:srgbClr val="39D1D6"/>
              </a:solidFill>
              <a:effectLst/>
              <a:uLnTx/>
              <a:uFillTx/>
              <a:latin typeface="Arial" panose="020B0604020202090204" pitchFamily="34" charset="0"/>
              <a:ea typeface="Source Han Sans Regular"/>
              <a:cs typeface="Arial" panose="020B0604020202090204" pitchFamily="34" charset="0"/>
            </a:endParaRPr>
          </a:p>
        </p:txBody>
      </p:sp>
      <p:sp>
        <p:nvSpPr>
          <p:cNvPr id="37" name="文本框 36"/>
          <p:cNvSpPr txBox="1"/>
          <p:nvPr/>
        </p:nvSpPr>
        <p:spPr>
          <a:xfrm>
            <a:off x="5221236" y="1199358"/>
            <a:ext cx="1676502"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dirty="0">
                <a:ln>
                  <a:noFill/>
                </a:ln>
                <a:solidFill>
                  <a:srgbClr val="39D1D6"/>
                </a:solidFill>
                <a:effectLst>
                  <a:outerShdw dist="50800" dir="2700000" algn="tl" rotWithShape="0">
                    <a:prstClr val="white">
                      <a:alpha val="40000"/>
                    </a:prstClr>
                  </a:outerShdw>
                </a:effectLst>
                <a:uLnTx/>
                <a:uFillTx/>
                <a:latin typeface="站酷小薇LOGO体" panose="02010600010101010101" pitchFamily="2" charset="-122"/>
                <a:ea typeface="站酷小薇LOGO体" panose="02010600010101010101" pitchFamily="2" charset="-122"/>
                <a:cs typeface="+mn-cs"/>
              </a:rPr>
              <a:t>05</a:t>
            </a:r>
            <a:endParaRPr kumimoji="0" lang="zh-CN" altLang="en-US" sz="11500" b="0" i="0" u="none" strike="noStrike" kern="1200" cap="none" spc="0" normalizeH="0" baseline="0" noProof="0" dirty="0">
              <a:ln>
                <a:noFill/>
              </a:ln>
              <a:solidFill>
                <a:srgbClr val="39D1D6"/>
              </a:solidFill>
              <a:effectLst>
                <a:outerShdw dist="50800" dir="2700000" algn="tl" rotWithShape="0">
                  <a:prstClr val="white">
                    <a:alpha val="40000"/>
                  </a:prstClr>
                </a:outerShdw>
              </a:effectLst>
              <a:uLnTx/>
              <a:uFillTx/>
              <a:latin typeface="站酷小薇LOGO体" panose="02010600010101010101" pitchFamily="2" charset="-122"/>
              <a:ea typeface="站酷小薇LOGO体" panose="0201060001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43" name="组合 42"/>
          <p:cNvGrpSpPr/>
          <p:nvPr/>
        </p:nvGrpSpPr>
        <p:grpSpPr>
          <a:xfrm>
            <a:off x="437650" y="407964"/>
            <a:ext cx="3021021" cy="521970"/>
            <a:chOff x="437650" y="407964"/>
            <a:chExt cx="3021021" cy="521970"/>
          </a:xfrm>
        </p:grpSpPr>
        <p:grpSp>
          <p:nvGrpSpPr>
            <p:cNvPr id="44" name="组合 43"/>
            <p:cNvGrpSpPr/>
            <p:nvPr/>
          </p:nvGrpSpPr>
          <p:grpSpPr>
            <a:xfrm>
              <a:off x="437650" y="426743"/>
              <a:ext cx="503641" cy="485662"/>
              <a:chOff x="431503" y="418769"/>
              <a:chExt cx="710506" cy="685142"/>
            </a:xfrm>
          </p:grpSpPr>
          <p:sp>
            <p:nvSpPr>
              <p:cNvPr id="46" name="矩形 45"/>
              <p:cNvSpPr/>
              <p:nvPr/>
            </p:nvSpPr>
            <p:spPr>
              <a:xfrm>
                <a:off x="508000" y="469900"/>
                <a:ext cx="634009" cy="634011"/>
              </a:xfrm>
              <a:prstGeom prst="rect">
                <a:avLst/>
              </a:prstGeom>
              <a:solidFill>
                <a:srgbClr val="39D1D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47" name="矩形 46"/>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45" name="文本框 44"/>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Conclusion</a:t>
              </a: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9" name="文本框 8"/>
          <p:cNvSpPr txBox="1"/>
          <p:nvPr/>
        </p:nvSpPr>
        <p:spPr>
          <a:xfrm>
            <a:off x="757766" y="1828799"/>
            <a:ext cx="10676467" cy="3785652"/>
          </a:xfrm>
          <a:prstGeom prst="rect">
            <a:avLst/>
          </a:prstGeom>
          <a:noFill/>
        </p:spPr>
        <p:txBody>
          <a:bodyPr wrap="square" rtlCol="0">
            <a:spAutoFit/>
          </a:bodyPr>
          <a:lstStyle/>
          <a:p>
            <a:pPr marL="285750" indent="-285750">
              <a:buFont typeface="Arial" panose="020B0604020202090204" pitchFamily="34" charset="0"/>
              <a:buChar char="•"/>
            </a:pPr>
            <a:r>
              <a:rPr lang="en-US" altLang="zh-CN" sz="2400" dirty="0">
                <a:solidFill>
                  <a:schemeClr val="bg1"/>
                </a:solidFill>
                <a:latin typeface="Times New Roman" panose="02020703060505090304" pitchFamily="18" charset="0"/>
                <a:cs typeface="Times New Roman" panose="02020703060505090304" pitchFamily="18" charset="0"/>
              </a:rPr>
              <a:t>All of the models we showed presents good predictive ability (they were all more than 80% accurate)</a:t>
            </a:r>
            <a:endParaRPr lang="en-US" altLang="zh-CN" sz="2400" dirty="0">
              <a:solidFill>
                <a:schemeClr val="bg1"/>
              </a:solidFill>
              <a:latin typeface="Times New Roman" panose="02020703060505090304" pitchFamily="18" charset="0"/>
              <a:cs typeface="Times New Roman" panose="02020703060505090304" pitchFamily="18" charset="0"/>
            </a:endParaRPr>
          </a:p>
          <a:p>
            <a:pPr marL="285750" indent="-285750">
              <a:buFont typeface="Arial" panose="020B0604020202090204" pitchFamily="34" charset="0"/>
              <a:buChar char="•"/>
            </a:pPr>
            <a:endParaRPr lang="en-US" altLang="zh-CN" sz="2400" dirty="0">
              <a:solidFill>
                <a:schemeClr val="bg1"/>
              </a:solidFill>
              <a:latin typeface="Times New Roman" panose="02020703060505090304" pitchFamily="18" charset="0"/>
              <a:cs typeface="Times New Roman" panose="02020703060505090304" pitchFamily="18" charset="0"/>
            </a:endParaRPr>
          </a:p>
          <a:p>
            <a:pPr marL="285750" indent="-285750">
              <a:buFont typeface="Arial" panose="020B0604020202090204" pitchFamily="34" charset="0"/>
              <a:buChar char="•"/>
            </a:pPr>
            <a:r>
              <a:rPr lang="en-US" altLang="zh-CN" sz="2400" dirty="0">
                <a:solidFill>
                  <a:schemeClr val="bg1"/>
                </a:solidFill>
                <a:latin typeface="Times New Roman" panose="02020703060505090304" pitchFamily="18" charset="0"/>
                <a:cs typeface="Times New Roman" panose="02020703060505090304" pitchFamily="18" charset="0"/>
              </a:rPr>
              <a:t>Comparing the three types of models: decision tree, logistic regression and fully connected neural network, the fully connected neural network is more accurate and true </a:t>
            </a:r>
            <a:endParaRPr lang="en-US" altLang="zh-CN" sz="2400" dirty="0">
              <a:solidFill>
                <a:schemeClr val="bg1"/>
              </a:solidFill>
              <a:latin typeface="Times New Roman" panose="02020703060505090304" pitchFamily="18" charset="0"/>
              <a:cs typeface="Times New Roman" panose="02020703060505090304" pitchFamily="18" charset="0"/>
            </a:endParaRPr>
          </a:p>
          <a:p>
            <a:pPr marL="285750" indent="-285750">
              <a:buFont typeface="Arial" panose="020B0604020202090204" pitchFamily="34" charset="0"/>
              <a:buChar char="•"/>
            </a:pPr>
            <a:endParaRPr lang="en-US" altLang="zh-CN" sz="2400" dirty="0">
              <a:solidFill>
                <a:schemeClr val="bg1"/>
              </a:solidFill>
              <a:latin typeface="Times New Roman" panose="02020703060505090304" pitchFamily="18" charset="0"/>
              <a:cs typeface="Times New Roman" panose="02020703060505090304" pitchFamily="18" charset="0"/>
            </a:endParaRPr>
          </a:p>
          <a:p>
            <a:pPr marL="285750" indent="-285750">
              <a:buFont typeface="Arial" panose="020B0604020202090204" pitchFamily="34" charset="0"/>
              <a:buChar char="•"/>
            </a:pPr>
            <a:r>
              <a:rPr lang="en-US" altLang="zh-CN" sz="2400" dirty="0">
                <a:solidFill>
                  <a:schemeClr val="bg1"/>
                </a:solidFill>
                <a:latin typeface="Times New Roman" panose="02020703060505090304" pitchFamily="18" charset="0"/>
                <a:cs typeface="Times New Roman" panose="02020703060505090304" pitchFamily="18" charset="0"/>
              </a:rPr>
              <a:t>For a fully connected neural network, the more the number of hidden layers, which means the more complex the model, the more realistic the prediction of the data, when the state of overfitting is not reached.</a:t>
            </a:r>
            <a:endParaRPr lang="zh-CN" altLang="en-US" sz="2400" dirty="0">
              <a:solidFill>
                <a:schemeClr val="bg1"/>
              </a:solidFill>
              <a:latin typeface="Times New Roman" panose="02020703060505090304" pitchFamily="18" charset="0"/>
              <a:cs typeface="Times New Roman" panose="0202070306050509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3" name="文本框 32"/>
          <p:cNvSpPr txBox="1"/>
          <p:nvPr/>
        </p:nvSpPr>
        <p:spPr>
          <a:xfrm>
            <a:off x="3302000" y="3285381"/>
            <a:ext cx="5753100" cy="11988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7200" dirty="0">
                <a:solidFill>
                  <a:prstClr val="white">
                    <a:alpha val="27000"/>
                  </a:prstClr>
                </a:solidFill>
                <a:latin typeface="站酷文艺体" panose="02000603000000000000" pitchFamily="2" charset="-122"/>
                <a:ea typeface="站酷文艺体" panose="02000603000000000000" pitchFamily="2" charset="-122"/>
              </a:rPr>
              <a:t>Reference</a:t>
            </a:r>
            <a:endParaRPr kumimoji="0" lang="en-US" altLang="zh-CN" sz="7200" b="0" i="0" u="none" strike="noStrike" kern="1200" cap="none" spc="0" normalizeH="0" baseline="0" noProof="0" dirty="0">
              <a:ln>
                <a:noFill/>
              </a:ln>
              <a:solidFill>
                <a:prstClr val="white">
                  <a:alpha val="27000"/>
                </a:prstClr>
              </a:solidFill>
              <a:effectLst/>
              <a:uLnTx/>
              <a:uFillTx/>
              <a:latin typeface="站酷文艺体" panose="02000603000000000000" pitchFamily="2" charset="-122"/>
              <a:ea typeface="站酷文艺体" panose="02000603000000000000" pitchFamily="2" charset="-122"/>
              <a:cs typeface="+mn-cs"/>
            </a:endParaRPr>
          </a:p>
        </p:txBody>
      </p:sp>
      <p:sp>
        <p:nvSpPr>
          <p:cNvPr id="34" name="文本框 33"/>
          <p:cNvSpPr txBox="1"/>
          <p:nvPr/>
        </p:nvSpPr>
        <p:spPr>
          <a:xfrm>
            <a:off x="3136900" y="3285381"/>
            <a:ext cx="5918200" cy="11988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7200" dirty="0">
                <a:solidFill>
                  <a:prstClr val="white"/>
                </a:solidFill>
                <a:latin typeface="站酷文艺体" panose="02000603000000000000" pitchFamily="2" charset="-122"/>
                <a:ea typeface="站酷文艺体" panose="02000603000000000000" pitchFamily="2" charset="-122"/>
              </a:rPr>
              <a:t>Reference</a:t>
            </a:r>
            <a:endParaRPr kumimoji="0" lang="en-US" altLang="zh-CN" sz="7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36" name="矩形: 圆角 35"/>
          <p:cNvSpPr/>
          <p:nvPr/>
        </p:nvSpPr>
        <p:spPr>
          <a:xfrm>
            <a:off x="5221237" y="1395859"/>
            <a:ext cx="1676501" cy="1676501"/>
          </a:xfrm>
          <a:prstGeom prst="roundRect">
            <a:avLst/>
          </a:prstGeom>
          <a:noFill/>
          <a:ln w="38100">
            <a:solidFill>
              <a:srgbClr val="39D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6600" b="1" i="0" u="none" strike="noStrike" kern="1200" cap="none" spc="0" normalizeH="0" baseline="0" noProof="0" dirty="0">
              <a:ln>
                <a:noFill/>
              </a:ln>
              <a:solidFill>
                <a:srgbClr val="39D1D6"/>
              </a:solidFill>
              <a:effectLst/>
              <a:uLnTx/>
              <a:uFillTx/>
              <a:latin typeface="Arial" panose="020B0604020202090204" pitchFamily="34" charset="0"/>
              <a:ea typeface="Source Han Sans Regular"/>
              <a:cs typeface="Arial" panose="020B0604020202090204" pitchFamily="34" charset="0"/>
            </a:endParaRPr>
          </a:p>
        </p:txBody>
      </p:sp>
      <p:sp>
        <p:nvSpPr>
          <p:cNvPr id="37" name="文本框 36"/>
          <p:cNvSpPr txBox="1"/>
          <p:nvPr/>
        </p:nvSpPr>
        <p:spPr>
          <a:xfrm>
            <a:off x="5221236" y="1199358"/>
            <a:ext cx="1676502"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dirty="0">
                <a:ln>
                  <a:noFill/>
                </a:ln>
                <a:solidFill>
                  <a:srgbClr val="39D1D6"/>
                </a:solidFill>
                <a:effectLst>
                  <a:outerShdw dist="50800" dir="2700000" algn="tl" rotWithShape="0">
                    <a:prstClr val="white">
                      <a:alpha val="40000"/>
                    </a:prstClr>
                  </a:outerShdw>
                </a:effectLst>
                <a:uLnTx/>
                <a:uFillTx/>
                <a:latin typeface="站酷小薇LOGO体" panose="02010600010101010101" pitchFamily="2" charset="-122"/>
                <a:ea typeface="站酷小薇LOGO体" panose="02010600010101010101" pitchFamily="2" charset="-122"/>
                <a:cs typeface="+mn-cs"/>
              </a:rPr>
              <a:t>06</a:t>
            </a:r>
            <a:endParaRPr kumimoji="0" lang="zh-CN" altLang="en-US" sz="11500" b="0" i="0" u="none" strike="noStrike" kern="1200" cap="none" spc="0" normalizeH="0" baseline="0" noProof="0" dirty="0">
              <a:ln>
                <a:noFill/>
              </a:ln>
              <a:solidFill>
                <a:srgbClr val="39D1D6"/>
              </a:solidFill>
              <a:effectLst>
                <a:outerShdw dist="50800" dir="2700000" algn="tl" rotWithShape="0">
                  <a:prstClr val="white">
                    <a:alpha val="40000"/>
                  </a:prstClr>
                </a:outerShdw>
              </a:effectLst>
              <a:uLnTx/>
              <a:uFillTx/>
              <a:latin typeface="站酷小薇LOGO体" panose="02010600010101010101" pitchFamily="2" charset="-122"/>
              <a:ea typeface="站酷小薇LOGO体" panose="0201060001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43" name="组合 42"/>
          <p:cNvGrpSpPr/>
          <p:nvPr/>
        </p:nvGrpSpPr>
        <p:grpSpPr>
          <a:xfrm>
            <a:off x="437650" y="407964"/>
            <a:ext cx="3021021" cy="521970"/>
            <a:chOff x="437650" y="407964"/>
            <a:chExt cx="3021021" cy="521970"/>
          </a:xfrm>
        </p:grpSpPr>
        <p:grpSp>
          <p:nvGrpSpPr>
            <p:cNvPr id="44" name="组合 43"/>
            <p:cNvGrpSpPr/>
            <p:nvPr/>
          </p:nvGrpSpPr>
          <p:grpSpPr>
            <a:xfrm>
              <a:off x="437650" y="426743"/>
              <a:ext cx="503641" cy="485662"/>
              <a:chOff x="431503" y="418769"/>
              <a:chExt cx="710506" cy="685142"/>
            </a:xfrm>
          </p:grpSpPr>
          <p:sp>
            <p:nvSpPr>
              <p:cNvPr id="46" name="矩形 45"/>
              <p:cNvSpPr/>
              <p:nvPr/>
            </p:nvSpPr>
            <p:spPr>
              <a:xfrm>
                <a:off x="508000" y="469900"/>
                <a:ext cx="634009" cy="634011"/>
              </a:xfrm>
              <a:prstGeom prst="rect">
                <a:avLst/>
              </a:prstGeom>
              <a:solidFill>
                <a:srgbClr val="39D1D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47" name="矩形 46"/>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45" name="文本框 44"/>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z="2800" dirty="0">
                  <a:solidFill>
                    <a:prstClr val="white"/>
                  </a:solidFill>
                  <a:latin typeface="站酷文艺体" panose="02000603000000000000" pitchFamily="2" charset="-122"/>
                  <a:ea typeface="站酷文艺体" panose="02000603000000000000" pitchFamily="2" charset="-122"/>
                </a:rPr>
                <a:t>Reference</a:t>
              </a: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2" name="文本框 1"/>
          <p:cNvSpPr txBox="1"/>
          <p:nvPr/>
        </p:nvSpPr>
        <p:spPr>
          <a:xfrm>
            <a:off x="358775" y="1106722"/>
            <a:ext cx="11678920" cy="5324535"/>
          </a:xfrm>
          <a:prstGeom prst="rect">
            <a:avLst/>
          </a:prstGeom>
          <a:noFill/>
        </p:spPr>
        <p:txBody>
          <a:bodyPr wrap="square" rtlCol="0">
            <a:spAutoFit/>
          </a:bodyPr>
          <a:lstStyle/>
          <a:p>
            <a:r>
              <a:rPr lang="en-US" altLang="zh-CN" sz="2000" dirty="0">
                <a:solidFill>
                  <a:schemeClr val="bg1"/>
                </a:solidFill>
                <a:latin typeface="Times New Roman Regular" panose="02020703060505090304" charset="0"/>
                <a:ea typeface="Hiragino Sans CNS W3" panose="020B0300000000000000" charset="-120"/>
                <a:cs typeface="Times New Roman Regular" panose="02020703060505090304" charset="0"/>
              </a:rPr>
              <a:t>[1]</a:t>
            </a:r>
            <a:r>
              <a:rPr lang="zh-CN" altLang="en-US" sz="2000" dirty="0">
                <a:solidFill>
                  <a:schemeClr val="bg1"/>
                </a:solidFill>
                <a:latin typeface="Times New Roman Regular" panose="02020703060505090304" charset="0"/>
                <a:ea typeface="Hiragino Sans CNS W3" panose="020B0300000000000000" charset="-120"/>
                <a:cs typeface="Times New Roman Regular" panose="02020703060505090304" charset="0"/>
              </a:rPr>
              <a:t>Tanvir Ahmad, Assia Munir, Sajjad Haider Bhatti, Muhammad Aftab, and Muhammad Ali Raza: "Survival analysis of heart failure patients: a case study". PLoS ONE 12(7), 0181001 (2017). </a:t>
            </a:r>
            <a:endParaRPr lang="zh-CN" altLang="en-US" sz="2000" dirty="0">
              <a:solidFill>
                <a:schemeClr val="bg1"/>
              </a:solidFill>
              <a:latin typeface="Times New Roman Regular" panose="02020703060505090304" charset="0"/>
              <a:ea typeface="Hiragino Sans CNS W3" panose="020B0300000000000000" charset="-120"/>
              <a:cs typeface="Times New Roman Regular" panose="02020703060505090304" charset="0"/>
            </a:endParaRPr>
          </a:p>
          <a:p>
            <a:r>
              <a:rPr lang="en-US" altLang="zh-CN" sz="2000" dirty="0">
                <a:solidFill>
                  <a:schemeClr val="bg1"/>
                </a:solidFill>
                <a:latin typeface="Times New Roman Regular" panose="02020703060505090304" charset="0"/>
                <a:ea typeface="Hiragino Sans CNS W3" panose="020B0300000000000000" charset="-120"/>
                <a:cs typeface="Times New Roman Regular" panose="02020703060505090304" charset="0"/>
              </a:rPr>
              <a:t>[2]</a:t>
            </a:r>
            <a:r>
              <a:rPr lang="zh-CN" altLang="en-US" sz="2000" dirty="0">
                <a:solidFill>
                  <a:schemeClr val="bg1"/>
                </a:solidFill>
                <a:latin typeface="Times New Roman Regular" panose="02020703060505090304" charset="0"/>
                <a:ea typeface="Hiragino Sans CNS W3" panose="020B0300000000000000" charset="-120"/>
                <a:cs typeface="Times New Roman Regular" panose="02020703060505090304" charset="0"/>
              </a:rPr>
              <a:t>Davide Chicco, Giuseppe Jurman: "Machine learning can predict survival of patients with heart failure from serum creatinine and ejection fraction alone". BMC Medical Informatics and Decision Making 20, 16 (2020).</a:t>
            </a:r>
            <a:endParaRPr lang="zh-CN" altLang="en-US" sz="2000" dirty="0">
              <a:solidFill>
                <a:schemeClr val="bg1"/>
              </a:solidFill>
              <a:latin typeface="Times New Roman Regular" panose="02020703060505090304" charset="0"/>
              <a:ea typeface="Hiragino Sans CNS W3" panose="020B0300000000000000" charset="-120"/>
              <a:cs typeface="Times New Roman Regular" panose="02020703060505090304" charset="0"/>
            </a:endParaRPr>
          </a:p>
          <a:p>
            <a:r>
              <a:rPr lang="zh-CN" altLang="en-US" sz="2000" dirty="0">
                <a:solidFill>
                  <a:schemeClr val="bg1"/>
                </a:solidFill>
                <a:latin typeface="Times New Roman Regular" panose="02020703060505090304" charset="0"/>
                <a:ea typeface="Hiragino Sans CNS W3" panose="020B0300000000000000" charset="-120"/>
                <a:cs typeface="Times New Roman Regular" panose="02020703060505090304" charset="0"/>
              </a:rPr>
              <a:t>[</a:t>
            </a:r>
            <a:r>
              <a:rPr lang="en-US" altLang="zh-CN" sz="2000" dirty="0">
                <a:solidFill>
                  <a:schemeClr val="bg1"/>
                </a:solidFill>
                <a:latin typeface="Times New Roman Regular" panose="02020703060505090304" charset="0"/>
                <a:ea typeface="Hiragino Sans CNS W3" panose="020B0300000000000000" charset="-120"/>
                <a:cs typeface="Times New Roman Regular" panose="02020703060505090304" charset="0"/>
              </a:rPr>
              <a:t>3</a:t>
            </a:r>
            <a:r>
              <a:rPr lang="zh-CN" altLang="en-US" sz="2000" dirty="0">
                <a:solidFill>
                  <a:schemeClr val="bg1"/>
                </a:solidFill>
                <a:latin typeface="Times New Roman Regular" panose="02020703060505090304" charset="0"/>
                <a:ea typeface="Hiragino Sans CNS W3" panose="020B0300000000000000" charset="-120"/>
                <a:cs typeface="Times New Roman Regular" panose="02020703060505090304" charset="0"/>
              </a:rPr>
              <a:t>]</a:t>
            </a:r>
            <a:r>
              <a:rPr lang="zh-CN" altLang="en-US" sz="2000" dirty="0">
                <a:solidFill>
                  <a:schemeClr val="bg1"/>
                </a:solidFill>
                <a:latin typeface="Times New Roman Regular" panose="02020703060505090304" charset="0"/>
                <a:ea typeface="宋体" panose="02010600030101010101" charset="-122"/>
                <a:cs typeface="Times New Roman Regular" panose="02020703060505090304" charset="0"/>
              </a:rPr>
              <a:t>孙铁铮,于泽灏.基于机器学习的心脏病例分类预测研究[J].电脑知识与技术,2021,17(26):96-97+104.DOI:10.14004/j.cnki.ckt.2021.2607.</a:t>
            </a:r>
            <a:endParaRPr lang="zh-CN" altLang="en-US" sz="2000" dirty="0">
              <a:solidFill>
                <a:schemeClr val="bg1"/>
              </a:solidFill>
              <a:latin typeface="Times New Roman Regular" panose="02020703060505090304" charset="0"/>
              <a:ea typeface="宋体" panose="02010600030101010101" charset="-122"/>
              <a:cs typeface="Times New Roman Regular" panose="02020703060505090304" charset="0"/>
            </a:endParaRPr>
          </a:p>
          <a:p>
            <a:r>
              <a:rPr lang="zh-CN" altLang="en-US" sz="2000" dirty="0">
                <a:solidFill>
                  <a:schemeClr val="bg1"/>
                </a:solidFill>
                <a:latin typeface="Times New Roman Regular" panose="02020703060505090304" charset="0"/>
                <a:ea typeface="宋体" panose="02010600030101010101" charset="-122"/>
                <a:cs typeface="Times New Roman Regular" panose="02020703060505090304" charset="0"/>
              </a:rPr>
              <a:t>[</a:t>
            </a:r>
            <a:r>
              <a:rPr lang="en-US" altLang="zh-CN" sz="2000" dirty="0">
                <a:solidFill>
                  <a:schemeClr val="bg1"/>
                </a:solidFill>
                <a:latin typeface="Times New Roman Regular" panose="02020703060505090304" charset="0"/>
                <a:ea typeface="宋体" panose="02010600030101010101" charset="-122"/>
                <a:cs typeface="Times New Roman Regular" panose="02020703060505090304" charset="0"/>
              </a:rPr>
              <a:t>4</a:t>
            </a:r>
            <a:r>
              <a:rPr lang="zh-CN" altLang="en-US" sz="2000" dirty="0">
                <a:solidFill>
                  <a:schemeClr val="bg1"/>
                </a:solidFill>
                <a:latin typeface="Times New Roman Regular" panose="02020703060505090304" charset="0"/>
                <a:ea typeface="宋体" panose="02010600030101010101" charset="-122"/>
                <a:cs typeface="Times New Roman Regular" panose="02020703060505090304" charset="0"/>
              </a:rPr>
              <a:t>]黄嵩. 基于机器学习的心脏病预诊系统的研究[D].浙江理工大学,2021.DOI:10.27786/d.cnki.gzjlg.2021.000522.</a:t>
            </a:r>
            <a:endParaRPr lang="zh-CN" altLang="en-US" sz="2000" dirty="0">
              <a:solidFill>
                <a:schemeClr val="bg1"/>
              </a:solidFill>
              <a:latin typeface="Times New Roman Regular" panose="02020703060505090304" charset="0"/>
              <a:ea typeface="宋体" panose="02010600030101010101" charset="-122"/>
              <a:cs typeface="Times New Roman Regular" panose="02020703060505090304" charset="0"/>
            </a:endParaRPr>
          </a:p>
          <a:p>
            <a:r>
              <a:rPr lang="zh-CN" altLang="en-US" sz="2000" dirty="0">
                <a:solidFill>
                  <a:schemeClr val="bg1"/>
                </a:solidFill>
                <a:latin typeface="Times New Roman Regular" panose="02020703060505090304" charset="0"/>
                <a:ea typeface="宋体" panose="02010600030101010101" charset="-122"/>
                <a:cs typeface="Times New Roman Regular" panose="02020703060505090304" charset="0"/>
              </a:rPr>
              <a:t>[</a:t>
            </a:r>
            <a:r>
              <a:rPr lang="en-US" altLang="zh-CN" sz="2000" dirty="0">
                <a:solidFill>
                  <a:schemeClr val="bg1"/>
                </a:solidFill>
                <a:latin typeface="Times New Roman Regular" panose="02020703060505090304" charset="0"/>
                <a:ea typeface="宋体" panose="02010600030101010101" charset="-122"/>
                <a:cs typeface="Times New Roman Regular" panose="02020703060505090304" charset="0"/>
              </a:rPr>
              <a:t>5</a:t>
            </a:r>
            <a:r>
              <a:rPr lang="zh-CN" altLang="en-US" sz="2000" dirty="0">
                <a:solidFill>
                  <a:schemeClr val="bg1"/>
                </a:solidFill>
                <a:latin typeface="Times New Roman Regular" panose="02020703060505090304" charset="0"/>
                <a:ea typeface="宋体" panose="02010600030101010101" charset="-122"/>
                <a:cs typeface="Times New Roman Regular" panose="02020703060505090304" charset="0"/>
              </a:rPr>
              <a:t>]叶苏婷,潘媛媛,毕迎春.基于决策树算法的心脏病发病预警模型研究[J].电脑知识与技术,2020,16(19):187-189.DOI:10.14004/j.cnki.ckt.2020.2325.</a:t>
            </a:r>
            <a:endParaRPr lang="zh-CN" altLang="en-US" sz="2000" dirty="0">
              <a:solidFill>
                <a:schemeClr val="bg1"/>
              </a:solidFill>
              <a:latin typeface="Times New Roman Regular" panose="02020703060505090304" charset="0"/>
              <a:ea typeface="宋体" panose="02010600030101010101" charset="-122"/>
              <a:cs typeface="Times New Roman Regular" panose="02020703060505090304" charset="0"/>
            </a:endParaRPr>
          </a:p>
          <a:p>
            <a:r>
              <a:rPr lang="en-US" altLang="zh-CN" sz="2000" dirty="0">
                <a:solidFill>
                  <a:schemeClr val="bg1"/>
                </a:solidFill>
                <a:latin typeface="Times New Roman Regular" panose="02020703060505090304" charset="0"/>
                <a:ea typeface="宋体" panose="02010600030101010101" charset="-122"/>
                <a:cs typeface="Times New Roman Regular" panose="02020703060505090304" charset="0"/>
              </a:rPr>
              <a:t>[6]</a:t>
            </a:r>
            <a:r>
              <a:rPr lang="en-US" altLang="zh-CN" sz="2000" b="0" i="0" dirty="0">
                <a:solidFill>
                  <a:srgbClr val="3A3A3A"/>
                </a:solidFill>
                <a:effectLst/>
                <a:latin typeface="Source Sans Pro" panose="020B0604020202020204" pitchFamily="34" charset="0"/>
              </a:rPr>
              <a:t> </a:t>
            </a:r>
            <a:r>
              <a:rPr lang="en-US" altLang="zh-CN" sz="2000" b="0" i="0" dirty="0">
                <a:solidFill>
                  <a:schemeClr val="bg1"/>
                </a:solidFill>
                <a:effectLst/>
                <a:latin typeface="Source Sans Pro" panose="020B0604020202020204" pitchFamily="34" charset="0"/>
              </a:rPr>
              <a:t>Qin, Zhang, L., Liu, M., Xu, Z., &amp; Liu, G. (2021). </a:t>
            </a:r>
            <a:r>
              <a:rPr lang="en-US" altLang="zh-CN" sz="2000" b="0" i="0" dirty="0" err="1">
                <a:solidFill>
                  <a:schemeClr val="bg1"/>
                </a:solidFill>
                <a:effectLst/>
                <a:latin typeface="Source Sans Pro" panose="020B0604020202020204" pitchFamily="34" charset="0"/>
              </a:rPr>
              <a:t>ASFold</a:t>
            </a:r>
            <a:r>
              <a:rPr lang="en-US" altLang="zh-CN" sz="2000" b="0" i="0" dirty="0">
                <a:solidFill>
                  <a:schemeClr val="bg1"/>
                </a:solidFill>
                <a:effectLst/>
                <a:latin typeface="Source Sans Pro" panose="020B0604020202020204" pitchFamily="34" charset="0"/>
              </a:rPr>
              <a:t>-DNN: Protein Fold Recognition based on Evolutionary Features with Variable Parameters using Full Connected Neural Network. </a:t>
            </a:r>
            <a:r>
              <a:rPr lang="en-US" altLang="zh-CN" sz="2000" b="0" i="1" dirty="0">
                <a:solidFill>
                  <a:schemeClr val="bg1"/>
                </a:solidFill>
                <a:effectLst/>
                <a:latin typeface="Source Sans Pro" panose="020B0604020202020204" pitchFamily="34" charset="0"/>
              </a:rPr>
              <a:t>IEEE/ACM Transactions on Computational Biology and Bioinformatics</a:t>
            </a:r>
            <a:r>
              <a:rPr lang="en-US" altLang="zh-CN" sz="2000" b="0" i="0" dirty="0">
                <a:solidFill>
                  <a:schemeClr val="bg1"/>
                </a:solidFill>
                <a:effectLst/>
                <a:latin typeface="Source Sans Pro" panose="020B0604020202020204" pitchFamily="34" charset="0"/>
              </a:rPr>
              <a:t>, </a:t>
            </a:r>
            <a:r>
              <a:rPr lang="en-US" altLang="zh-CN" sz="2000" b="0" i="1" dirty="0">
                <a:solidFill>
                  <a:schemeClr val="bg1"/>
                </a:solidFill>
                <a:effectLst/>
                <a:latin typeface="Source Sans Pro" panose="020B0604020202020204" pitchFamily="34" charset="0"/>
              </a:rPr>
              <a:t>PP</a:t>
            </a:r>
            <a:r>
              <a:rPr lang="en-US" altLang="zh-CN" sz="2000" b="0" i="0" dirty="0">
                <a:solidFill>
                  <a:schemeClr val="bg1"/>
                </a:solidFill>
                <a:effectLst/>
                <a:latin typeface="Source Sans Pro" panose="020B0604020202020204" pitchFamily="34" charset="0"/>
              </a:rPr>
              <a:t>, 1–1. </a:t>
            </a:r>
            <a:r>
              <a:rPr lang="en-US" altLang="zh-CN" sz="2000" dirty="0">
                <a:solidFill>
                  <a:schemeClr val="bg1"/>
                </a:solidFill>
                <a:latin typeface="Source Sans Pro" panose="020B0604020202020204" pitchFamily="34" charset="0"/>
              </a:rPr>
              <a:t>https://doi.org/10.1109/TCBB.2021.3089168</a:t>
            </a:r>
            <a:endParaRPr lang="en-US" altLang="zh-CN" sz="2000" b="0" i="0" dirty="0">
              <a:solidFill>
                <a:schemeClr val="bg1"/>
              </a:solidFill>
              <a:effectLst/>
              <a:latin typeface="Source Sans Pro" panose="020B0604020202020204" pitchFamily="34" charset="0"/>
            </a:endParaRPr>
          </a:p>
          <a:p>
            <a:r>
              <a:rPr lang="en-US" altLang="zh-CN" sz="2000" b="0" i="0" dirty="0">
                <a:solidFill>
                  <a:schemeClr val="bg1"/>
                </a:solidFill>
                <a:effectLst/>
                <a:latin typeface="Source Sans Pro" panose="020B0604020202020204" pitchFamily="34" charset="0"/>
              </a:rPr>
              <a:t>[7]Anderson, Mason, J. C., &amp; </a:t>
            </a:r>
            <a:r>
              <a:rPr lang="en-US" altLang="zh-CN" sz="2000" b="0" i="0" dirty="0" err="1">
                <a:solidFill>
                  <a:schemeClr val="bg1"/>
                </a:solidFill>
                <a:effectLst/>
                <a:latin typeface="Source Sans Pro" panose="020B0604020202020204" pitchFamily="34" charset="0"/>
              </a:rPr>
              <a:t>Ellacott</a:t>
            </a:r>
            <a:r>
              <a:rPr lang="en-US" altLang="zh-CN" sz="2000" b="0" i="0" dirty="0">
                <a:solidFill>
                  <a:schemeClr val="bg1"/>
                </a:solidFill>
                <a:effectLst/>
                <a:latin typeface="Source Sans Pro" panose="020B0604020202020204" pitchFamily="34" charset="0"/>
              </a:rPr>
              <a:t>, S. (1997). </a:t>
            </a:r>
            <a:r>
              <a:rPr lang="en-US" altLang="zh-CN" sz="2000" b="0" i="1" dirty="0">
                <a:solidFill>
                  <a:schemeClr val="bg1"/>
                </a:solidFill>
                <a:effectLst/>
                <a:latin typeface="Source Sans Pro" panose="020B0604020202020204" pitchFamily="34" charset="0"/>
              </a:rPr>
              <a:t>Mathematics of neural networks : models, algorithms, and applications / edited by Stephen W. </a:t>
            </a:r>
            <a:r>
              <a:rPr lang="en-US" altLang="zh-CN" sz="2000" b="0" i="1" dirty="0" err="1">
                <a:solidFill>
                  <a:schemeClr val="bg1"/>
                </a:solidFill>
                <a:effectLst/>
                <a:latin typeface="Source Sans Pro" panose="020B0604020202020204" pitchFamily="34" charset="0"/>
              </a:rPr>
              <a:t>Ellacott</a:t>
            </a:r>
            <a:r>
              <a:rPr lang="en-US" altLang="zh-CN" sz="2000" b="0" i="1" dirty="0">
                <a:solidFill>
                  <a:schemeClr val="bg1"/>
                </a:solidFill>
                <a:effectLst/>
                <a:latin typeface="Source Sans Pro" panose="020B0604020202020204" pitchFamily="34" charset="0"/>
              </a:rPr>
              <a:t>, John C. Mason, Iain J. Anderson.</a:t>
            </a:r>
            <a:r>
              <a:rPr lang="en-US" altLang="zh-CN" sz="2000" b="0" i="0" dirty="0">
                <a:solidFill>
                  <a:schemeClr val="bg1"/>
                </a:solidFill>
                <a:effectLst/>
                <a:latin typeface="Source Sans Pro" panose="020B0604020202020204" pitchFamily="34" charset="0"/>
              </a:rPr>
              <a:t> (1st ed. 1997.). Springer Science Business Media B. V. https://doi.org/10.1007/978-1-4615-6099-9</a:t>
            </a:r>
            <a:endParaRPr lang="zh-CN" altLang="en-US" sz="2000" dirty="0">
              <a:solidFill>
                <a:schemeClr val="bg1"/>
              </a:solidFill>
              <a:latin typeface="Times New Roman Regular" panose="02020703060505090304" charset="0"/>
              <a:ea typeface="宋体" panose="02010600030101010101" charset="-122"/>
              <a:cs typeface="Times New Roman Regular" panose="02020703060505090304" charset="0"/>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3" name="文本框 32"/>
          <p:cNvSpPr txBox="1"/>
          <p:nvPr/>
        </p:nvSpPr>
        <p:spPr>
          <a:xfrm>
            <a:off x="3302000" y="3285381"/>
            <a:ext cx="5753100" cy="11988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a:noFill/>
                </a:ln>
                <a:solidFill>
                  <a:prstClr val="white">
                    <a:alpha val="27000"/>
                  </a:prstClr>
                </a:solidFill>
                <a:effectLst/>
                <a:uLnTx/>
                <a:uFillTx/>
                <a:latin typeface="站酷文艺体" panose="02000603000000000000" pitchFamily="2" charset="-122"/>
                <a:ea typeface="站酷文艺体" panose="02000603000000000000" pitchFamily="2" charset="-122"/>
                <a:cs typeface="+mn-cs"/>
              </a:rPr>
              <a:t>Introduction</a:t>
            </a:r>
            <a:endParaRPr kumimoji="0" lang="zh-CN" altLang="en-US" sz="7200" b="0" i="0" u="none" strike="noStrike" kern="1200" cap="none" spc="0" normalizeH="0" baseline="0" noProof="0" dirty="0">
              <a:ln>
                <a:noFill/>
              </a:ln>
              <a:solidFill>
                <a:prstClr val="white">
                  <a:alpha val="27000"/>
                </a:prstClr>
              </a:solidFill>
              <a:effectLst/>
              <a:uLnTx/>
              <a:uFillTx/>
              <a:latin typeface="站酷文艺体" panose="02000603000000000000" pitchFamily="2" charset="-122"/>
              <a:ea typeface="站酷文艺体" panose="02000603000000000000" pitchFamily="2" charset="-122"/>
              <a:cs typeface="+mn-cs"/>
            </a:endParaRPr>
          </a:p>
        </p:txBody>
      </p:sp>
      <p:sp>
        <p:nvSpPr>
          <p:cNvPr id="34" name="文本框 33"/>
          <p:cNvSpPr txBox="1"/>
          <p:nvPr/>
        </p:nvSpPr>
        <p:spPr>
          <a:xfrm>
            <a:off x="3162033" y="3285379"/>
            <a:ext cx="5918200" cy="23069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7200" noProof="0" dirty="0">
                <a:ln>
                  <a:noFill/>
                </a:ln>
                <a:solidFill>
                  <a:prstClr val="white"/>
                </a:solidFill>
                <a:effectLst/>
                <a:uLnTx/>
                <a:uFillTx/>
                <a:latin typeface="站酷文艺体" panose="02000603000000000000" pitchFamily="2" charset="-122"/>
                <a:ea typeface="站酷文艺体" panose="02000603000000000000" pitchFamily="2" charset="-122"/>
                <a:sym typeface="+mn-ea"/>
              </a:rPr>
              <a:t>Introduction</a:t>
            </a:r>
            <a:endParaRPr kumimoji="0" lang="en-US" altLang="zh-CN" sz="7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36" name="矩形: 圆角 35"/>
          <p:cNvSpPr/>
          <p:nvPr/>
        </p:nvSpPr>
        <p:spPr>
          <a:xfrm>
            <a:off x="5221237" y="1395859"/>
            <a:ext cx="1676501" cy="1676501"/>
          </a:xfrm>
          <a:prstGeom prst="roundRect">
            <a:avLst/>
          </a:prstGeom>
          <a:noFill/>
          <a:ln w="38100">
            <a:solidFill>
              <a:srgbClr val="39D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6600" b="1" i="0" u="none" strike="noStrike" kern="1200" cap="none" spc="0" normalizeH="0" baseline="0" noProof="0" dirty="0">
              <a:ln>
                <a:noFill/>
              </a:ln>
              <a:solidFill>
                <a:prstClr val="white"/>
              </a:solidFill>
              <a:effectLst/>
              <a:uLnTx/>
              <a:uFillTx/>
              <a:latin typeface="Arial" panose="020B0604020202090204" pitchFamily="34" charset="0"/>
              <a:ea typeface="Source Han Sans Regular"/>
              <a:cs typeface="Arial" panose="020B0604020202090204" pitchFamily="34" charset="0"/>
            </a:endParaRPr>
          </a:p>
        </p:txBody>
      </p:sp>
      <p:sp>
        <p:nvSpPr>
          <p:cNvPr id="37" name="文本框 36"/>
          <p:cNvSpPr txBox="1"/>
          <p:nvPr/>
        </p:nvSpPr>
        <p:spPr>
          <a:xfrm>
            <a:off x="5257749" y="1199358"/>
            <a:ext cx="1676502"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dirty="0">
                <a:ln>
                  <a:noFill/>
                </a:ln>
                <a:solidFill>
                  <a:srgbClr val="39D1D6"/>
                </a:solidFill>
                <a:effectLst>
                  <a:outerShdw dist="50800" dir="2700000" algn="tl" rotWithShape="0">
                    <a:prstClr val="white">
                      <a:alpha val="40000"/>
                    </a:prstClr>
                  </a:outerShdw>
                </a:effectLst>
                <a:uLnTx/>
                <a:uFillTx/>
                <a:latin typeface="站酷小薇LOGO体" panose="02010600010101010101" pitchFamily="2" charset="-122"/>
                <a:ea typeface="站酷小薇LOGO体" panose="02010600010101010101" pitchFamily="2" charset="-122"/>
                <a:cs typeface="+mn-cs"/>
              </a:rPr>
              <a:t>01</a:t>
            </a:r>
            <a:endParaRPr kumimoji="0" lang="zh-CN" altLang="en-US" sz="11500" b="0" i="0" u="none" strike="noStrike" kern="1200" cap="none" spc="0" normalizeH="0" baseline="0" noProof="0" dirty="0">
              <a:ln>
                <a:noFill/>
              </a:ln>
              <a:solidFill>
                <a:srgbClr val="39D1D6"/>
              </a:solidFill>
              <a:effectLst>
                <a:outerShdw dist="50800" dir="2700000" algn="tl" rotWithShape="0">
                  <a:prstClr val="white">
                    <a:alpha val="40000"/>
                  </a:prstClr>
                </a:outerShdw>
              </a:effectLst>
              <a:uLnTx/>
              <a:uFillTx/>
              <a:latin typeface="站酷小薇LOGO体" panose="02010600010101010101" pitchFamily="2" charset="-122"/>
              <a:ea typeface="站酷小薇LOGO体" panose="0201060001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3" name="文本框 32"/>
          <p:cNvSpPr txBox="1"/>
          <p:nvPr/>
        </p:nvSpPr>
        <p:spPr>
          <a:xfrm>
            <a:off x="3302000" y="3285381"/>
            <a:ext cx="5753100" cy="11988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7200" dirty="0">
                <a:solidFill>
                  <a:prstClr val="white">
                    <a:alpha val="27000"/>
                  </a:prstClr>
                </a:solidFill>
                <a:latin typeface="站酷文艺体" panose="02000603000000000000" pitchFamily="2" charset="-122"/>
                <a:ea typeface="站酷文艺体" panose="02000603000000000000" pitchFamily="2" charset="-122"/>
              </a:rPr>
              <a:t>Contribution</a:t>
            </a:r>
            <a:endParaRPr kumimoji="0" lang="en-US" altLang="zh-CN" sz="7200" b="0" i="0" u="none" strike="noStrike" kern="1200" cap="none" spc="0" normalizeH="0" baseline="0" noProof="0" dirty="0">
              <a:ln>
                <a:noFill/>
              </a:ln>
              <a:solidFill>
                <a:prstClr val="white">
                  <a:alpha val="27000"/>
                </a:prstClr>
              </a:solidFill>
              <a:effectLst/>
              <a:uLnTx/>
              <a:uFillTx/>
              <a:latin typeface="站酷文艺体" panose="02000603000000000000" pitchFamily="2" charset="-122"/>
              <a:ea typeface="站酷文艺体" panose="02000603000000000000" pitchFamily="2" charset="-122"/>
              <a:cs typeface="+mn-cs"/>
            </a:endParaRPr>
          </a:p>
        </p:txBody>
      </p:sp>
      <p:sp>
        <p:nvSpPr>
          <p:cNvPr id="34" name="文本框 33"/>
          <p:cNvSpPr txBox="1"/>
          <p:nvPr/>
        </p:nvSpPr>
        <p:spPr>
          <a:xfrm>
            <a:off x="3136900" y="3285381"/>
            <a:ext cx="591820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7200" dirty="0">
                <a:solidFill>
                  <a:prstClr val="white"/>
                </a:solidFill>
                <a:latin typeface="站酷文艺体" panose="02000603000000000000" pitchFamily="2" charset="-122"/>
                <a:ea typeface="站酷文艺体" panose="02000603000000000000" pitchFamily="2" charset="-122"/>
              </a:rPr>
              <a:t>Contribution</a:t>
            </a:r>
            <a:endParaRPr kumimoji="0" lang="en-US" altLang="zh-CN" sz="7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36" name="矩形: 圆角 35"/>
          <p:cNvSpPr/>
          <p:nvPr/>
        </p:nvSpPr>
        <p:spPr>
          <a:xfrm>
            <a:off x="5221237" y="1395859"/>
            <a:ext cx="1676501" cy="1676501"/>
          </a:xfrm>
          <a:prstGeom prst="roundRect">
            <a:avLst/>
          </a:prstGeom>
          <a:noFill/>
          <a:ln w="38100">
            <a:solidFill>
              <a:srgbClr val="39D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6600" b="1" i="0" u="none" strike="noStrike" kern="1200" cap="none" spc="0" normalizeH="0" baseline="0" noProof="0" dirty="0">
              <a:ln>
                <a:noFill/>
              </a:ln>
              <a:solidFill>
                <a:srgbClr val="39D1D6"/>
              </a:solidFill>
              <a:effectLst/>
              <a:uLnTx/>
              <a:uFillTx/>
              <a:latin typeface="Arial" panose="020B0604020202090204" pitchFamily="34" charset="0"/>
              <a:ea typeface="Source Han Sans Regular"/>
              <a:cs typeface="Arial" panose="020B0604020202090204" pitchFamily="34" charset="0"/>
            </a:endParaRPr>
          </a:p>
        </p:txBody>
      </p:sp>
      <p:sp>
        <p:nvSpPr>
          <p:cNvPr id="37" name="文本框 36"/>
          <p:cNvSpPr txBox="1"/>
          <p:nvPr/>
        </p:nvSpPr>
        <p:spPr>
          <a:xfrm>
            <a:off x="5221236" y="1199358"/>
            <a:ext cx="1676502"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dirty="0">
                <a:ln>
                  <a:noFill/>
                </a:ln>
                <a:solidFill>
                  <a:srgbClr val="39D1D6"/>
                </a:solidFill>
                <a:effectLst>
                  <a:outerShdw dist="50800" dir="2700000" algn="tl" rotWithShape="0">
                    <a:prstClr val="white">
                      <a:alpha val="40000"/>
                    </a:prstClr>
                  </a:outerShdw>
                </a:effectLst>
                <a:uLnTx/>
                <a:uFillTx/>
                <a:latin typeface="站酷小薇LOGO体" panose="02010600010101010101" pitchFamily="2" charset="-122"/>
                <a:ea typeface="站酷小薇LOGO体" panose="02010600010101010101" pitchFamily="2" charset="-122"/>
                <a:cs typeface="+mn-cs"/>
              </a:rPr>
              <a:t>07</a:t>
            </a:r>
            <a:endParaRPr kumimoji="0" lang="zh-CN" altLang="en-US" sz="11500" b="0" i="0" u="none" strike="noStrike" kern="1200" cap="none" spc="0" normalizeH="0" baseline="0" noProof="0" dirty="0">
              <a:ln>
                <a:noFill/>
              </a:ln>
              <a:solidFill>
                <a:srgbClr val="39D1D6"/>
              </a:solidFill>
              <a:effectLst>
                <a:outerShdw dist="50800" dir="2700000" algn="tl" rotWithShape="0">
                  <a:prstClr val="white">
                    <a:alpha val="40000"/>
                  </a:prstClr>
                </a:outerShdw>
              </a:effectLst>
              <a:uLnTx/>
              <a:uFillTx/>
              <a:latin typeface="站酷小薇LOGO体" panose="02010600010101010101" pitchFamily="2" charset="-122"/>
              <a:ea typeface="站酷小薇LOGO体" panose="0201060001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43" name="组合 42"/>
          <p:cNvGrpSpPr/>
          <p:nvPr/>
        </p:nvGrpSpPr>
        <p:grpSpPr>
          <a:xfrm>
            <a:off x="437650" y="407964"/>
            <a:ext cx="3021021" cy="521970"/>
            <a:chOff x="437650" y="407964"/>
            <a:chExt cx="3021021" cy="521970"/>
          </a:xfrm>
        </p:grpSpPr>
        <p:grpSp>
          <p:nvGrpSpPr>
            <p:cNvPr id="44" name="组合 43"/>
            <p:cNvGrpSpPr/>
            <p:nvPr/>
          </p:nvGrpSpPr>
          <p:grpSpPr>
            <a:xfrm>
              <a:off x="437650" y="426743"/>
              <a:ext cx="503641" cy="485662"/>
              <a:chOff x="431503" y="418769"/>
              <a:chExt cx="710506" cy="685142"/>
            </a:xfrm>
          </p:grpSpPr>
          <p:sp>
            <p:nvSpPr>
              <p:cNvPr id="46" name="矩形 45"/>
              <p:cNvSpPr/>
              <p:nvPr/>
            </p:nvSpPr>
            <p:spPr>
              <a:xfrm>
                <a:off x="508000" y="469900"/>
                <a:ext cx="634009" cy="634011"/>
              </a:xfrm>
              <a:prstGeom prst="rect">
                <a:avLst/>
              </a:prstGeom>
              <a:solidFill>
                <a:srgbClr val="39D1D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47" name="矩形 46"/>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45" name="文本框 44"/>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z="2800" dirty="0">
                  <a:solidFill>
                    <a:prstClr val="white"/>
                  </a:solidFill>
                  <a:latin typeface="站酷文艺体" panose="02000603000000000000" pitchFamily="2" charset="-122"/>
                  <a:ea typeface="站酷文艺体" panose="02000603000000000000" pitchFamily="2" charset="-122"/>
                </a:rPr>
                <a:t>Contribution</a:t>
              </a: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2" name="文本框 1"/>
          <p:cNvSpPr txBox="1"/>
          <p:nvPr/>
        </p:nvSpPr>
        <p:spPr>
          <a:xfrm>
            <a:off x="601345" y="1455420"/>
            <a:ext cx="11105515" cy="4492625"/>
          </a:xfrm>
          <a:prstGeom prst="rect">
            <a:avLst/>
          </a:prstGeom>
          <a:noFill/>
        </p:spPr>
        <p:txBody>
          <a:bodyPr wrap="square" rtlCol="0">
            <a:spAutoFit/>
          </a:bodyPr>
          <a:lstStyle/>
          <a:p>
            <a:r>
              <a:rPr lang="en-US" altLang="zh-CN" sz="2200">
                <a:solidFill>
                  <a:schemeClr val="bg1"/>
                </a:solidFill>
                <a:latin typeface="+mj-lt"/>
                <a:ea typeface="宋体" panose="02010600030101010101" charset="-122"/>
                <a:cs typeface="+mj-lt"/>
              </a:rPr>
              <a:t>Topic: Qinhan Yu, Jie Lu</a:t>
            </a:r>
            <a:endParaRPr lang="en-US" altLang="zh-CN" sz="2200">
              <a:solidFill>
                <a:schemeClr val="bg1"/>
              </a:solidFill>
              <a:latin typeface="+mj-lt"/>
              <a:ea typeface="宋体" panose="02010600030101010101" charset="-122"/>
              <a:cs typeface="+mj-lt"/>
            </a:endParaRPr>
          </a:p>
          <a:p>
            <a:endParaRPr lang="en-US" altLang="zh-CN" sz="2200">
              <a:solidFill>
                <a:schemeClr val="bg1"/>
              </a:solidFill>
              <a:latin typeface="+mj-lt"/>
              <a:ea typeface="宋体" panose="02010600030101010101" charset="-122"/>
              <a:cs typeface="+mj-lt"/>
            </a:endParaRPr>
          </a:p>
          <a:p>
            <a:r>
              <a:rPr lang="en-US" altLang="zh-CN" sz="2200">
                <a:solidFill>
                  <a:schemeClr val="bg1"/>
                </a:solidFill>
                <a:latin typeface="+mj-lt"/>
                <a:ea typeface="宋体" panose="02010600030101010101" charset="-122"/>
                <a:cs typeface="+mj-lt"/>
              </a:rPr>
              <a:t>Introduction: Jie Lu</a:t>
            </a:r>
            <a:endParaRPr lang="en-US" altLang="zh-CN" sz="2200">
              <a:solidFill>
                <a:schemeClr val="bg1"/>
              </a:solidFill>
              <a:latin typeface="+mj-lt"/>
              <a:ea typeface="宋体" panose="02010600030101010101" charset="-122"/>
              <a:cs typeface="+mj-lt"/>
            </a:endParaRPr>
          </a:p>
          <a:p>
            <a:endParaRPr lang="en-US" altLang="zh-CN" sz="2200">
              <a:solidFill>
                <a:schemeClr val="bg1"/>
              </a:solidFill>
              <a:latin typeface="+mj-lt"/>
              <a:ea typeface="宋体" panose="02010600030101010101" charset="-122"/>
              <a:cs typeface="+mj-lt"/>
            </a:endParaRPr>
          </a:p>
          <a:p>
            <a:r>
              <a:rPr lang="en-US" altLang="zh-CN" sz="2200">
                <a:solidFill>
                  <a:schemeClr val="bg1"/>
                </a:solidFill>
                <a:latin typeface="+mj-lt"/>
                <a:ea typeface="宋体" panose="02010600030101010101" charset="-122"/>
                <a:cs typeface="+mj-lt"/>
              </a:rPr>
              <a:t>Methodology: Qinhan Yu</a:t>
            </a:r>
            <a:endParaRPr lang="en-US" altLang="zh-CN" sz="2200">
              <a:solidFill>
                <a:schemeClr val="bg1"/>
              </a:solidFill>
              <a:latin typeface="+mj-lt"/>
              <a:ea typeface="宋体" panose="02010600030101010101" charset="-122"/>
              <a:cs typeface="+mj-lt"/>
            </a:endParaRPr>
          </a:p>
          <a:p>
            <a:endParaRPr lang="en-US" altLang="zh-CN" sz="2200">
              <a:solidFill>
                <a:schemeClr val="bg1"/>
              </a:solidFill>
              <a:latin typeface="+mj-lt"/>
              <a:ea typeface="宋体" panose="02010600030101010101" charset="-122"/>
              <a:cs typeface="+mj-lt"/>
            </a:endParaRPr>
          </a:p>
          <a:p>
            <a:r>
              <a:rPr lang="en-US" altLang="zh-CN" sz="2200">
                <a:solidFill>
                  <a:schemeClr val="bg1"/>
                </a:solidFill>
                <a:latin typeface="+mj-lt"/>
                <a:ea typeface="宋体" panose="02010600030101010101" charset="-122"/>
                <a:cs typeface="+mj-lt"/>
              </a:rPr>
              <a:t>Result: </a:t>
            </a:r>
            <a:endParaRPr lang="en-US" altLang="zh-CN" sz="2200">
              <a:solidFill>
                <a:schemeClr val="bg1"/>
              </a:solidFill>
              <a:latin typeface="+mj-lt"/>
              <a:ea typeface="宋体" panose="02010600030101010101" charset="-122"/>
              <a:cs typeface="+mj-lt"/>
            </a:endParaRPr>
          </a:p>
          <a:p>
            <a:r>
              <a:rPr lang="en-US" altLang="zh-CN" sz="2200">
                <a:solidFill>
                  <a:schemeClr val="bg1"/>
                </a:solidFill>
                <a:latin typeface="+mj-lt"/>
                <a:ea typeface="宋体" panose="02010600030101010101" charset="-122"/>
                <a:cs typeface="+mj-lt"/>
              </a:rPr>
              <a:t>   EDA &amp; Decision tree &amp; Logistic &amp;Cluster : Qinhan Yu</a:t>
            </a:r>
            <a:endParaRPr lang="en-US" altLang="zh-CN" sz="2200">
              <a:solidFill>
                <a:schemeClr val="bg1"/>
              </a:solidFill>
              <a:latin typeface="+mj-lt"/>
              <a:ea typeface="宋体" panose="02010600030101010101" charset="-122"/>
              <a:cs typeface="+mj-lt"/>
            </a:endParaRPr>
          </a:p>
          <a:p>
            <a:r>
              <a:rPr lang="en-US" altLang="zh-CN" sz="2200">
                <a:solidFill>
                  <a:schemeClr val="bg1"/>
                </a:solidFill>
                <a:latin typeface="+mj-lt"/>
                <a:ea typeface="宋体" panose="02010600030101010101" charset="-122"/>
                <a:cs typeface="+mj-lt"/>
              </a:rPr>
              <a:t>   Neural network(</a:t>
            </a:r>
            <a:r>
              <a:rPr lang="en-US" altLang="zh-CN" sz="2200" noProof="0" dirty="0">
                <a:ln>
                  <a:noFill/>
                </a:ln>
                <a:solidFill>
                  <a:prstClr val="white"/>
                </a:solidFill>
                <a:effectLst/>
                <a:uLnTx/>
                <a:uFillTx/>
                <a:latin typeface="+mj-lt"/>
                <a:ea typeface="宋体" panose="02010600030101010101" charset="-122"/>
                <a:cs typeface="+mj-lt"/>
                <a:sym typeface="+mn-ea"/>
              </a:rPr>
              <a:t>one hidden layer &amp; two hidden layer &amp; three hidden layer): Jie Lu</a:t>
            </a:r>
            <a:endParaRPr lang="en-US" altLang="zh-CN" sz="2200" noProof="0" dirty="0">
              <a:ln>
                <a:noFill/>
              </a:ln>
              <a:solidFill>
                <a:prstClr val="white"/>
              </a:solidFill>
              <a:effectLst/>
              <a:uLnTx/>
              <a:uFillTx/>
              <a:latin typeface="+mj-lt"/>
              <a:ea typeface="宋体" panose="02010600030101010101" charset="-122"/>
              <a:cs typeface="+mj-lt"/>
              <a:sym typeface="+mn-ea"/>
            </a:endParaRPr>
          </a:p>
          <a:p>
            <a:endParaRPr lang="zh-CN" altLang="en-US" sz="2200">
              <a:solidFill>
                <a:schemeClr val="bg1"/>
              </a:solidFill>
              <a:latin typeface="+mj-lt"/>
              <a:ea typeface="宋体" panose="02010600030101010101" charset="-122"/>
              <a:cs typeface="+mj-lt"/>
            </a:endParaRPr>
          </a:p>
          <a:p>
            <a:r>
              <a:rPr lang="en-US" altLang="zh-CN" sz="2200">
                <a:solidFill>
                  <a:schemeClr val="bg1"/>
                </a:solidFill>
                <a:latin typeface="+mj-lt"/>
                <a:ea typeface="宋体" panose="02010600030101010101" charset="-122"/>
                <a:cs typeface="+mj-lt"/>
              </a:rPr>
              <a:t>Discussion: Qinhan Yu, Jie Lu</a:t>
            </a:r>
            <a:endParaRPr lang="en-US" altLang="zh-CN" sz="2200">
              <a:solidFill>
                <a:schemeClr val="bg1"/>
              </a:solidFill>
              <a:latin typeface="+mj-lt"/>
              <a:ea typeface="宋体" panose="02010600030101010101" charset="-122"/>
              <a:cs typeface="+mj-lt"/>
            </a:endParaRPr>
          </a:p>
          <a:p>
            <a:endParaRPr lang="zh-CN" altLang="en-US" sz="2200">
              <a:solidFill>
                <a:schemeClr val="bg1"/>
              </a:solidFill>
              <a:latin typeface="+mj-lt"/>
              <a:ea typeface="宋体" panose="02010600030101010101" charset="-122"/>
              <a:cs typeface="+mj-lt"/>
            </a:endParaRPr>
          </a:p>
          <a:p>
            <a:r>
              <a:rPr lang="en-US" altLang="zh-CN" sz="2200">
                <a:solidFill>
                  <a:schemeClr val="bg1"/>
                </a:solidFill>
                <a:latin typeface="+mj-lt"/>
                <a:ea typeface="宋体" panose="02010600030101010101" charset="-122"/>
                <a:cs typeface="+mj-lt"/>
              </a:rPr>
              <a:t>Conclusion: Jie Lu</a:t>
            </a:r>
            <a:endParaRPr lang="en-US" altLang="zh-CN" sz="2200">
              <a:solidFill>
                <a:schemeClr val="bg1"/>
              </a:solidFill>
              <a:latin typeface="+mj-lt"/>
              <a:ea typeface="宋体" panose="02010600030101010101" charset="-122"/>
              <a:cs typeface="+mj-lt"/>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9" name="文本框 18"/>
          <p:cNvSpPr txBox="1"/>
          <p:nvPr/>
        </p:nvSpPr>
        <p:spPr>
          <a:xfrm>
            <a:off x="917575" y="2625090"/>
            <a:ext cx="10374630" cy="12915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THANK YOU !</a:t>
            </a:r>
            <a:endParaRPr kumimoji="0" lang="zh-CN" altLang="en-US" sz="7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1" name="任意多边形: 形状 20"/>
          <p:cNvSpPr/>
          <p:nvPr/>
        </p:nvSpPr>
        <p:spPr>
          <a:xfrm>
            <a:off x="1052056" y="3434672"/>
            <a:ext cx="4557253" cy="1309750"/>
          </a:xfrm>
          <a:custGeom>
            <a:avLst/>
            <a:gdLst>
              <a:gd name="connsiteX0" fmla="*/ 1172497 w 2344994"/>
              <a:gd name="connsiteY0" fmla="*/ 192687 h 1571146"/>
              <a:gd name="connsiteX1" fmla="*/ 287593 w 2344994"/>
              <a:gd name="connsiteY1" fmla="*/ 785573 h 1571146"/>
              <a:gd name="connsiteX2" fmla="*/ 1172497 w 2344994"/>
              <a:gd name="connsiteY2" fmla="*/ 1378458 h 1571146"/>
              <a:gd name="connsiteX3" fmla="*/ 2057400 w 2344994"/>
              <a:gd name="connsiteY3" fmla="*/ 785573 h 1571146"/>
              <a:gd name="connsiteX4" fmla="*/ 1172497 w 2344994"/>
              <a:gd name="connsiteY4" fmla="*/ 0 h 1571146"/>
              <a:gd name="connsiteX5" fmla="*/ 2344994 w 2344994"/>
              <a:gd name="connsiteY5" fmla="*/ 785573 h 1571146"/>
              <a:gd name="connsiteX6" fmla="*/ 1172497 w 2344994"/>
              <a:gd name="connsiteY6" fmla="*/ 1571146 h 1571146"/>
              <a:gd name="connsiteX7" fmla="*/ 0 w 2344994"/>
              <a:gd name="connsiteY7" fmla="*/ 785573 h 157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4994" h="1571146">
                <a:moveTo>
                  <a:pt x="1172497" y="192687"/>
                </a:moveTo>
                <a:lnTo>
                  <a:pt x="287593" y="785573"/>
                </a:lnTo>
                <a:lnTo>
                  <a:pt x="1172497" y="1378458"/>
                </a:lnTo>
                <a:lnTo>
                  <a:pt x="2057400" y="785573"/>
                </a:lnTo>
                <a:close/>
                <a:moveTo>
                  <a:pt x="1172497" y="0"/>
                </a:moveTo>
                <a:lnTo>
                  <a:pt x="2344994" y="785573"/>
                </a:lnTo>
                <a:lnTo>
                  <a:pt x="1172497" y="1571146"/>
                </a:lnTo>
                <a:lnTo>
                  <a:pt x="0" y="785573"/>
                </a:lnTo>
                <a:close/>
              </a:path>
            </a:pathLst>
          </a:custGeom>
          <a:solidFill>
            <a:srgbClr val="39D1D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B9BD5">
                  <a:lumMod val="50000"/>
                </a:srgbClr>
              </a:solidFill>
              <a:effectLst/>
              <a:uLnTx/>
              <a:uFillTx/>
              <a:latin typeface="站酷文艺体" panose="02000603000000000000" pitchFamily="2" charset="-122"/>
              <a:ea typeface="站酷文艺体" panose="02000603000000000000" pitchFamily="2" charset="-122"/>
              <a:cs typeface="+mn-cs"/>
            </a:endParaRPr>
          </a:p>
        </p:txBody>
      </p:sp>
      <p:sp>
        <p:nvSpPr>
          <p:cNvPr id="22" name="流程图: 决策 21"/>
          <p:cNvSpPr/>
          <p:nvPr/>
        </p:nvSpPr>
        <p:spPr>
          <a:xfrm>
            <a:off x="1405816" y="3523110"/>
            <a:ext cx="3783377" cy="1081992"/>
          </a:xfrm>
          <a:prstGeom prst="flowChartDecision">
            <a:avLst/>
          </a:prstGeom>
          <a:solidFill>
            <a:srgbClr val="39D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B9BD5">
                  <a:lumMod val="50000"/>
                </a:srgbClr>
              </a:solidFill>
              <a:effectLst/>
              <a:uLnTx/>
              <a:uFillTx/>
              <a:latin typeface="站酷文艺体" panose="02000603000000000000" pitchFamily="2" charset="-122"/>
              <a:ea typeface="站酷文艺体" panose="02000603000000000000" pitchFamily="2" charset="-122"/>
              <a:cs typeface="+mn-cs"/>
            </a:endParaRPr>
          </a:p>
        </p:txBody>
      </p:sp>
      <p:sp>
        <p:nvSpPr>
          <p:cNvPr id="19" name="任意多边形: 形状 18"/>
          <p:cNvSpPr/>
          <p:nvPr/>
        </p:nvSpPr>
        <p:spPr>
          <a:xfrm>
            <a:off x="1052056" y="2560679"/>
            <a:ext cx="4557253" cy="1309750"/>
          </a:xfrm>
          <a:custGeom>
            <a:avLst/>
            <a:gdLst>
              <a:gd name="connsiteX0" fmla="*/ 1172497 w 2344994"/>
              <a:gd name="connsiteY0" fmla="*/ 192687 h 1571146"/>
              <a:gd name="connsiteX1" fmla="*/ 287593 w 2344994"/>
              <a:gd name="connsiteY1" fmla="*/ 785573 h 1571146"/>
              <a:gd name="connsiteX2" fmla="*/ 1172497 w 2344994"/>
              <a:gd name="connsiteY2" fmla="*/ 1378458 h 1571146"/>
              <a:gd name="connsiteX3" fmla="*/ 2057400 w 2344994"/>
              <a:gd name="connsiteY3" fmla="*/ 785573 h 1571146"/>
              <a:gd name="connsiteX4" fmla="*/ 1172497 w 2344994"/>
              <a:gd name="connsiteY4" fmla="*/ 0 h 1571146"/>
              <a:gd name="connsiteX5" fmla="*/ 2344994 w 2344994"/>
              <a:gd name="connsiteY5" fmla="*/ 785573 h 1571146"/>
              <a:gd name="connsiteX6" fmla="*/ 1172497 w 2344994"/>
              <a:gd name="connsiteY6" fmla="*/ 1571146 h 1571146"/>
              <a:gd name="connsiteX7" fmla="*/ 0 w 2344994"/>
              <a:gd name="connsiteY7" fmla="*/ 785573 h 157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4994" h="1571146">
                <a:moveTo>
                  <a:pt x="1172497" y="192687"/>
                </a:moveTo>
                <a:lnTo>
                  <a:pt x="287593" y="785573"/>
                </a:lnTo>
                <a:lnTo>
                  <a:pt x="1172497" y="1378458"/>
                </a:lnTo>
                <a:lnTo>
                  <a:pt x="2057400" y="785573"/>
                </a:lnTo>
                <a:close/>
                <a:moveTo>
                  <a:pt x="1172497" y="0"/>
                </a:moveTo>
                <a:lnTo>
                  <a:pt x="2344994" y="785573"/>
                </a:lnTo>
                <a:lnTo>
                  <a:pt x="1172497" y="1571146"/>
                </a:lnTo>
                <a:lnTo>
                  <a:pt x="0" y="785573"/>
                </a:lnTo>
                <a:close/>
              </a:path>
            </a:pathLst>
          </a:custGeom>
          <a:solidFill>
            <a:schemeClr val="bg1">
              <a:lumMod val="8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B9BD5">
                  <a:lumMod val="50000"/>
                </a:srgbClr>
              </a:solidFill>
              <a:effectLst/>
              <a:uLnTx/>
              <a:uFillTx/>
              <a:latin typeface="站酷文艺体" panose="02000603000000000000" pitchFamily="2" charset="-122"/>
              <a:ea typeface="站酷文艺体" panose="02000603000000000000" pitchFamily="2" charset="-122"/>
              <a:cs typeface="+mn-cs"/>
            </a:endParaRPr>
          </a:p>
        </p:txBody>
      </p:sp>
      <p:sp>
        <p:nvSpPr>
          <p:cNvPr id="20" name="流程图: 决策 19"/>
          <p:cNvSpPr/>
          <p:nvPr/>
        </p:nvSpPr>
        <p:spPr>
          <a:xfrm>
            <a:off x="1405816" y="2649117"/>
            <a:ext cx="3783377" cy="1081992"/>
          </a:xfrm>
          <a:prstGeom prst="flowChartDecis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B9BD5">
                  <a:lumMod val="50000"/>
                </a:srgbClr>
              </a:solidFill>
              <a:effectLst/>
              <a:uLnTx/>
              <a:uFillTx/>
              <a:latin typeface="站酷文艺体" panose="02000603000000000000" pitchFamily="2" charset="-122"/>
              <a:ea typeface="站酷文艺体" panose="02000603000000000000" pitchFamily="2" charset="-122"/>
              <a:cs typeface="+mn-cs"/>
            </a:endParaRPr>
          </a:p>
        </p:txBody>
      </p:sp>
      <p:sp>
        <p:nvSpPr>
          <p:cNvPr id="17" name="任意多边形: 形状 16"/>
          <p:cNvSpPr/>
          <p:nvPr/>
        </p:nvSpPr>
        <p:spPr>
          <a:xfrm>
            <a:off x="1052056" y="1582639"/>
            <a:ext cx="4557253" cy="1309750"/>
          </a:xfrm>
          <a:custGeom>
            <a:avLst/>
            <a:gdLst>
              <a:gd name="connsiteX0" fmla="*/ 1172497 w 2344994"/>
              <a:gd name="connsiteY0" fmla="*/ 192687 h 1571146"/>
              <a:gd name="connsiteX1" fmla="*/ 287593 w 2344994"/>
              <a:gd name="connsiteY1" fmla="*/ 785573 h 1571146"/>
              <a:gd name="connsiteX2" fmla="*/ 1172497 w 2344994"/>
              <a:gd name="connsiteY2" fmla="*/ 1378458 h 1571146"/>
              <a:gd name="connsiteX3" fmla="*/ 2057400 w 2344994"/>
              <a:gd name="connsiteY3" fmla="*/ 785573 h 1571146"/>
              <a:gd name="connsiteX4" fmla="*/ 1172497 w 2344994"/>
              <a:gd name="connsiteY4" fmla="*/ 0 h 1571146"/>
              <a:gd name="connsiteX5" fmla="*/ 2344994 w 2344994"/>
              <a:gd name="connsiteY5" fmla="*/ 785573 h 1571146"/>
              <a:gd name="connsiteX6" fmla="*/ 1172497 w 2344994"/>
              <a:gd name="connsiteY6" fmla="*/ 1571146 h 1571146"/>
              <a:gd name="connsiteX7" fmla="*/ 0 w 2344994"/>
              <a:gd name="connsiteY7" fmla="*/ 785573 h 157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4994" h="1571146">
                <a:moveTo>
                  <a:pt x="1172497" y="192687"/>
                </a:moveTo>
                <a:lnTo>
                  <a:pt x="287593" y="785573"/>
                </a:lnTo>
                <a:lnTo>
                  <a:pt x="1172497" y="1378458"/>
                </a:lnTo>
                <a:lnTo>
                  <a:pt x="2057400" y="785573"/>
                </a:lnTo>
                <a:close/>
                <a:moveTo>
                  <a:pt x="1172497" y="0"/>
                </a:moveTo>
                <a:lnTo>
                  <a:pt x="2344994" y="785573"/>
                </a:lnTo>
                <a:lnTo>
                  <a:pt x="1172497" y="1571146"/>
                </a:lnTo>
                <a:lnTo>
                  <a:pt x="0" y="785573"/>
                </a:lnTo>
                <a:close/>
              </a:path>
            </a:pathLst>
          </a:custGeom>
          <a:solidFill>
            <a:srgbClr val="39D1D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B9BD5">
                  <a:lumMod val="50000"/>
                </a:srgbClr>
              </a:solidFill>
              <a:effectLst/>
              <a:uLnTx/>
              <a:uFillTx/>
              <a:latin typeface="站酷文艺体" panose="02000603000000000000" pitchFamily="2" charset="-122"/>
              <a:ea typeface="站酷文艺体" panose="02000603000000000000" pitchFamily="2" charset="-122"/>
              <a:cs typeface="+mn-cs"/>
            </a:endParaRPr>
          </a:p>
        </p:txBody>
      </p:sp>
      <p:sp>
        <p:nvSpPr>
          <p:cNvPr id="18" name="流程图: 决策 17"/>
          <p:cNvSpPr/>
          <p:nvPr/>
        </p:nvSpPr>
        <p:spPr>
          <a:xfrm>
            <a:off x="1405816" y="1671077"/>
            <a:ext cx="3783377" cy="1081992"/>
          </a:xfrm>
          <a:prstGeom prst="flowChartDecision">
            <a:avLst/>
          </a:prstGeom>
          <a:solidFill>
            <a:srgbClr val="39D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B9BD5">
                  <a:lumMod val="50000"/>
                </a:srgbClr>
              </a:solidFill>
              <a:effectLst/>
              <a:uLnTx/>
              <a:uFillTx/>
              <a:latin typeface="站酷文艺体" panose="02000603000000000000" pitchFamily="2" charset="-122"/>
              <a:ea typeface="站酷文艺体" panose="02000603000000000000" pitchFamily="2" charset="-122"/>
              <a:cs typeface="+mn-cs"/>
            </a:endParaRPr>
          </a:p>
        </p:txBody>
      </p:sp>
      <p:sp>
        <p:nvSpPr>
          <p:cNvPr id="4" name="文本框 3"/>
          <p:cNvSpPr txBox="1"/>
          <p:nvPr/>
        </p:nvSpPr>
        <p:spPr>
          <a:xfrm>
            <a:off x="2463088" y="1902544"/>
            <a:ext cx="169606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Medical background</a:t>
            </a:r>
            <a:endParaRPr kumimoji="0" lang="zh-CN" altLang="en-US" sz="2400" b="0" i="1"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5" name="文本框 4"/>
          <p:cNvSpPr txBox="1"/>
          <p:nvPr/>
        </p:nvSpPr>
        <p:spPr>
          <a:xfrm>
            <a:off x="2463088" y="2950964"/>
            <a:ext cx="169606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srgbClr val="39D1D6"/>
                </a:solidFill>
                <a:effectLst/>
                <a:uLnTx/>
                <a:uFillTx/>
                <a:latin typeface="站酷文艺体" panose="02000603000000000000" pitchFamily="2" charset="-122"/>
                <a:ea typeface="站酷文艺体" panose="02000603000000000000" pitchFamily="2" charset="-122"/>
                <a:cs typeface="+mn-cs"/>
              </a:rPr>
              <a:t>Status</a:t>
            </a:r>
            <a:r>
              <a:rPr kumimoji="0" lang="zh-CN" altLang="en-US" sz="2400" b="0" i="1" u="none" strike="noStrike" kern="1200" cap="none" spc="0" normalizeH="0" baseline="0" noProof="0" dirty="0">
                <a:ln>
                  <a:noFill/>
                </a:ln>
                <a:solidFill>
                  <a:srgbClr val="39D1D6"/>
                </a:solidFill>
                <a:effectLst/>
                <a:uLnTx/>
                <a:uFillTx/>
                <a:latin typeface="站酷文艺体" panose="02000603000000000000" pitchFamily="2" charset="-122"/>
                <a:ea typeface="站酷文艺体" panose="02000603000000000000" pitchFamily="2" charset="-122"/>
                <a:cs typeface="+mn-cs"/>
              </a:rPr>
              <a:t> </a:t>
            </a:r>
            <a:r>
              <a:rPr kumimoji="0" lang="en-US" altLang="zh-CN" sz="2400" b="0" i="1" u="none" strike="noStrike" kern="1200" cap="none" spc="0" normalizeH="0" baseline="0" noProof="0" dirty="0">
                <a:ln>
                  <a:noFill/>
                </a:ln>
                <a:solidFill>
                  <a:srgbClr val="39D1D6"/>
                </a:solidFill>
                <a:effectLst/>
                <a:uLnTx/>
                <a:uFillTx/>
                <a:latin typeface="站酷文艺体" panose="02000603000000000000" pitchFamily="2" charset="-122"/>
                <a:ea typeface="站酷文艺体" panose="02000603000000000000" pitchFamily="2" charset="-122"/>
                <a:cs typeface="+mn-cs"/>
              </a:rPr>
              <a:t>and</a:t>
            </a:r>
            <a:r>
              <a:rPr kumimoji="0" lang="zh-CN" altLang="en-US" sz="2400" b="0" i="1" u="none" strike="noStrike" kern="1200" cap="none" spc="0" normalizeH="0" baseline="0" noProof="0" dirty="0">
                <a:ln>
                  <a:noFill/>
                </a:ln>
                <a:solidFill>
                  <a:srgbClr val="39D1D6"/>
                </a:solidFill>
                <a:effectLst/>
                <a:uLnTx/>
                <a:uFillTx/>
                <a:latin typeface="站酷文艺体" panose="02000603000000000000" pitchFamily="2" charset="-122"/>
                <a:ea typeface="站酷文艺体" panose="02000603000000000000" pitchFamily="2" charset="-122"/>
                <a:cs typeface="+mn-cs"/>
              </a:rPr>
              <a:t> </a:t>
            </a:r>
            <a:r>
              <a:rPr kumimoji="0" lang="en-US" altLang="zh-CN" sz="2400" b="0" i="1" u="none" strike="noStrike" kern="1200" cap="none" spc="0" normalizeH="0" baseline="0" noProof="0" dirty="0">
                <a:ln>
                  <a:noFill/>
                </a:ln>
                <a:solidFill>
                  <a:srgbClr val="39D1D6"/>
                </a:solidFill>
                <a:effectLst/>
                <a:uLnTx/>
                <a:uFillTx/>
                <a:latin typeface="站酷文艺体" panose="02000603000000000000" pitchFamily="2" charset="-122"/>
                <a:ea typeface="站酷文艺体" panose="02000603000000000000" pitchFamily="2" charset="-122"/>
                <a:cs typeface="+mn-cs"/>
              </a:rPr>
              <a:t>causes</a:t>
            </a:r>
            <a:endParaRPr kumimoji="0" lang="zh-CN" altLang="en-US" sz="2400" b="0" i="1" u="none" strike="noStrike" kern="1200" cap="none" spc="0" normalizeH="0" baseline="0" noProof="0" dirty="0">
              <a:ln>
                <a:noFill/>
              </a:ln>
              <a:solidFill>
                <a:srgbClr val="39D1D6"/>
              </a:solidFill>
              <a:effectLst/>
              <a:uLnTx/>
              <a:uFillTx/>
              <a:latin typeface="站酷文艺体" panose="02000603000000000000" pitchFamily="2" charset="-122"/>
              <a:ea typeface="站酷文艺体" panose="02000603000000000000" pitchFamily="2" charset="-122"/>
              <a:cs typeface="+mn-cs"/>
            </a:endParaRPr>
          </a:p>
        </p:txBody>
      </p:sp>
      <p:sp>
        <p:nvSpPr>
          <p:cNvPr id="6" name="文本框 5"/>
          <p:cNvSpPr txBox="1"/>
          <p:nvPr/>
        </p:nvSpPr>
        <p:spPr>
          <a:xfrm>
            <a:off x="2463088" y="3845817"/>
            <a:ext cx="169606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What we do</a:t>
            </a:r>
            <a:endParaRPr kumimoji="0" lang="zh-CN" altLang="en-US" sz="2400" b="0" i="1"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cxnSp>
        <p:nvCxnSpPr>
          <p:cNvPr id="8" name="直接连接符 7"/>
          <p:cNvCxnSpPr/>
          <p:nvPr/>
        </p:nvCxnSpPr>
        <p:spPr>
          <a:xfrm>
            <a:off x="4336032" y="2197511"/>
            <a:ext cx="3156155" cy="0"/>
          </a:xfrm>
          <a:prstGeom prst="line">
            <a:avLst/>
          </a:prstGeom>
          <a:ln w="15875">
            <a:solidFill>
              <a:schemeClr val="bg1"/>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336032" y="3207776"/>
            <a:ext cx="3156155" cy="0"/>
          </a:xfrm>
          <a:prstGeom prst="line">
            <a:avLst/>
          </a:prstGeom>
          <a:ln w="15875">
            <a:solidFill>
              <a:schemeClr val="bg1"/>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336032" y="4107427"/>
            <a:ext cx="3156155" cy="0"/>
          </a:xfrm>
          <a:prstGeom prst="line">
            <a:avLst/>
          </a:prstGeom>
          <a:ln w="15875">
            <a:solidFill>
              <a:schemeClr val="bg1"/>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669065" y="1899100"/>
            <a:ext cx="4347529"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Times New Roman" panose="02020703060505090304" pitchFamily="18" charset="0"/>
                <a:ea typeface="站酷文艺体" panose="02000603000000000000" pitchFamily="2" charset="-122"/>
                <a:cs typeface="Times New Roman" panose="02020703060505090304" pitchFamily="18" charset="0"/>
              </a:rPr>
              <a:t>Cardiovascular disease has become a disease with a high prevalence, about 17 million people die from cardiovascular every year in world</a:t>
            </a:r>
            <a:endParaRPr kumimoji="0" lang="en-US" altLang="zh-CN" sz="1600" b="0" i="0" u="none" strike="noStrike" kern="1200" cap="none" spc="0" normalizeH="0" baseline="0" noProof="0" dirty="0">
              <a:ln>
                <a:noFill/>
              </a:ln>
              <a:solidFill>
                <a:prstClr val="white"/>
              </a:solidFill>
              <a:effectLst/>
              <a:uLnTx/>
              <a:uFillTx/>
              <a:latin typeface="Times New Roman" panose="02020703060505090304" pitchFamily="18" charset="0"/>
              <a:ea typeface="站酷文艺体" panose="02000603000000000000" pitchFamily="2" charset="-122"/>
              <a:cs typeface="Times New Roman" panose="02020703060505090304" pitchFamily="18" charset="0"/>
            </a:endParaRPr>
          </a:p>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p:txBody>
      </p:sp>
      <p:sp>
        <p:nvSpPr>
          <p:cNvPr id="12" name="文本框 11"/>
          <p:cNvSpPr txBox="1"/>
          <p:nvPr/>
        </p:nvSpPr>
        <p:spPr>
          <a:xfrm>
            <a:off x="7669067" y="2892389"/>
            <a:ext cx="42871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Times New Roman" panose="02020703060505090304" pitchFamily="18" charset="0"/>
                <a:ea typeface="站酷文艺体" panose="02000603000000000000" pitchFamily="2" charset="-122"/>
                <a:cs typeface="Times New Roman" panose="02020703060505090304" pitchFamily="18" charset="0"/>
              </a:rPr>
              <a:t>The medical community doesn’t have a full grasp of the causes, so machine learning is employed to highlight undetected factors and correlations</a:t>
            </a:r>
            <a:endParaRPr kumimoji="0" lang="en-US" altLang="zh-CN" sz="1600" b="0" i="0" u="none" strike="noStrike" kern="1200" cap="none" spc="0" normalizeH="0" baseline="0" noProof="0" dirty="0">
              <a:ln>
                <a:noFill/>
              </a:ln>
              <a:solidFill>
                <a:prstClr val="white"/>
              </a:solidFill>
              <a:effectLst/>
              <a:uLnTx/>
              <a:uFillTx/>
              <a:latin typeface="Times New Roman" panose="02020703060505090304" pitchFamily="18" charset="0"/>
              <a:ea typeface="站酷文艺体" panose="02000603000000000000" pitchFamily="2" charset="-122"/>
              <a:cs typeface="Times New Roman" panose="02020703060505090304" pitchFamily="18" charset="0"/>
            </a:endParaRPr>
          </a:p>
        </p:txBody>
      </p:sp>
      <p:sp>
        <p:nvSpPr>
          <p:cNvPr id="13" name="文本框 12"/>
          <p:cNvSpPr txBox="1"/>
          <p:nvPr/>
        </p:nvSpPr>
        <p:spPr>
          <a:xfrm>
            <a:off x="7669066" y="3897869"/>
            <a:ext cx="4347529" cy="1322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Times New Roman" panose="02020703060505090304" pitchFamily="18" charset="0"/>
                <a:ea typeface="站酷文艺体" panose="02000603000000000000" pitchFamily="2" charset="-122"/>
                <a:cs typeface="Times New Roman" panose="02020703060505090304" pitchFamily="18" charset="0"/>
              </a:rPr>
              <a:t>Use unsupervised learning to compare classified situation &amp; classification algorithm that are decision trees, logistic regression and neural networks to train and test dataset, and compare models</a:t>
            </a:r>
            <a:endParaRPr kumimoji="0" lang="en-US" altLang="zh-CN" sz="1600" b="0" i="0" u="none" strike="noStrike" kern="1200" cap="none" spc="0" normalizeH="0" baseline="0" noProof="0" dirty="0">
              <a:ln>
                <a:noFill/>
              </a:ln>
              <a:solidFill>
                <a:prstClr val="white"/>
              </a:solidFill>
              <a:effectLst/>
              <a:uLnTx/>
              <a:uFillTx/>
              <a:latin typeface="Times New Roman" panose="02020703060505090304" pitchFamily="18" charset="0"/>
              <a:ea typeface="站酷文艺体" panose="02000603000000000000" pitchFamily="2" charset="-122"/>
              <a:cs typeface="Times New Roman" panose="02020703060505090304" pitchFamily="18" charset="0"/>
            </a:endParaRPr>
          </a:p>
        </p:txBody>
      </p:sp>
      <p:grpSp>
        <p:nvGrpSpPr>
          <p:cNvPr id="42" name="组合 41"/>
          <p:cNvGrpSpPr/>
          <p:nvPr/>
        </p:nvGrpSpPr>
        <p:grpSpPr>
          <a:xfrm>
            <a:off x="437650" y="407964"/>
            <a:ext cx="3021021" cy="523220"/>
            <a:chOff x="437650" y="407964"/>
            <a:chExt cx="3021021" cy="523220"/>
          </a:xfrm>
        </p:grpSpPr>
        <p:grpSp>
          <p:nvGrpSpPr>
            <p:cNvPr id="43" name="组合 42"/>
            <p:cNvGrpSpPr/>
            <p:nvPr/>
          </p:nvGrpSpPr>
          <p:grpSpPr>
            <a:xfrm>
              <a:off x="437650" y="426743"/>
              <a:ext cx="503641" cy="485662"/>
              <a:chOff x="431503" y="418769"/>
              <a:chExt cx="710506" cy="685142"/>
            </a:xfrm>
          </p:grpSpPr>
          <p:sp>
            <p:nvSpPr>
              <p:cNvPr id="45" name="矩形 44"/>
              <p:cNvSpPr/>
              <p:nvPr/>
            </p:nvSpPr>
            <p:spPr>
              <a:xfrm>
                <a:off x="508000" y="469900"/>
                <a:ext cx="634009" cy="634011"/>
              </a:xfrm>
              <a:prstGeom prst="rect">
                <a:avLst/>
              </a:prstGeom>
              <a:solidFill>
                <a:srgbClr val="39D1D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46" name="矩形 45"/>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44" name="文本框 43"/>
            <p:cNvSpPr txBox="1"/>
            <p:nvPr/>
          </p:nvSpPr>
          <p:spPr>
            <a:xfrm>
              <a:off x="1039846" y="407964"/>
              <a:ext cx="2418825"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Introduction</a:t>
              </a:r>
              <a:endParaRPr kumimoji="0" lang="zh-CN" altLang="en-US"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2" name="文本框 1"/>
          <p:cNvSpPr txBox="1"/>
          <p:nvPr/>
        </p:nvSpPr>
        <p:spPr>
          <a:xfrm>
            <a:off x="1052056" y="5401621"/>
            <a:ext cx="1021404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Times New Roman" panose="02020703060505090304" pitchFamily="18" charset="0"/>
                <a:cs typeface="Times New Roman" panose="02020703060505090304" pitchFamily="18" charset="0"/>
              </a:rPr>
              <a:t>Comparing the results of model training to obtain models with higher accuracy and more accurate detection of factors causing heart failure.</a:t>
            </a:r>
            <a:endParaRPr kumimoji="0" lang="zh-CN" altLang="en-US" sz="2000" b="0" i="0" u="none" strike="noStrike" kern="1200" cap="none" spc="0" normalizeH="0" baseline="0" noProof="0" dirty="0">
              <a:ln>
                <a:noFill/>
              </a:ln>
              <a:solidFill>
                <a:prstClr val="white"/>
              </a:solidFill>
              <a:effectLst/>
              <a:uLnTx/>
              <a:uFillTx/>
              <a:latin typeface="Times New Roman" panose="02020703060505090304" pitchFamily="18" charset="0"/>
              <a:cs typeface="Times New Roman" panose="02020703060505090304" pitchFamily="18" charset="0"/>
            </a:endParaRPr>
          </a:p>
        </p:txBody>
      </p:sp>
      <p:graphicFrame>
        <p:nvGraphicFramePr>
          <p:cNvPr id="15" name="图示 14"/>
          <p:cNvGraphicFramePr/>
          <p:nvPr/>
        </p:nvGraphicFramePr>
        <p:xfrm>
          <a:off x="2032000" y="719455"/>
          <a:ext cx="8118475" cy="5419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3" name="文本框 32"/>
          <p:cNvSpPr txBox="1"/>
          <p:nvPr/>
        </p:nvSpPr>
        <p:spPr>
          <a:xfrm>
            <a:off x="3302000" y="3285381"/>
            <a:ext cx="5753100" cy="11988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0" normalizeH="0" baseline="0" noProof="0" dirty="0">
                <a:ln>
                  <a:noFill/>
                </a:ln>
                <a:solidFill>
                  <a:prstClr val="white">
                    <a:alpha val="27000"/>
                  </a:prstClr>
                </a:solidFill>
                <a:effectLst/>
                <a:uLnTx/>
                <a:uFillTx/>
                <a:latin typeface="站酷文艺体" panose="02000603000000000000" pitchFamily="2" charset="-122"/>
                <a:ea typeface="站酷文艺体" panose="02000603000000000000" pitchFamily="2" charset="-122"/>
                <a:cs typeface="+mn-cs"/>
              </a:rPr>
              <a:t>Methodology</a:t>
            </a:r>
            <a:endParaRPr kumimoji="0" lang="zh-CN" altLang="en-US" sz="7200" b="0" i="0" u="none" strike="noStrike" kern="1200" cap="none" spc="0" normalizeH="0" baseline="0" noProof="0" dirty="0">
              <a:ln>
                <a:noFill/>
              </a:ln>
              <a:solidFill>
                <a:prstClr val="white">
                  <a:alpha val="27000"/>
                </a:prstClr>
              </a:solidFill>
              <a:effectLst/>
              <a:uLnTx/>
              <a:uFillTx/>
              <a:latin typeface="站酷文艺体" panose="02000603000000000000" pitchFamily="2" charset="-122"/>
              <a:ea typeface="站酷文艺体" panose="02000603000000000000" pitchFamily="2" charset="-122"/>
              <a:cs typeface="+mn-cs"/>
            </a:endParaRPr>
          </a:p>
        </p:txBody>
      </p:sp>
      <p:sp>
        <p:nvSpPr>
          <p:cNvPr id="34" name="文本框 33"/>
          <p:cNvSpPr txBox="1"/>
          <p:nvPr/>
        </p:nvSpPr>
        <p:spPr>
          <a:xfrm>
            <a:off x="3164573" y="3286649"/>
            <a:ext cx="5918200" cy="11988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7200" noProof="0" dirty="0">
                <a:ln>
                  <a:noFill/>
                </a:ln>
                <a:solidFill>
                  <a:prstClr val="white"/>
                </a:solidFill>
                <a:effectLst/>
                <a:uLnTx/>
                <a:uFillTx/>
                <a:latin typeface="站酷文艺体" panose="02000603000000000000" pitchFamily="2" charset="-122"/>
                <a:ea typeface="站酷文艺体" panose="02000603000000000000" pitchFamily="2" charset="-122"/>
                <a:sym typeface="+mn-ea"/>
              </a:rPr>
              <a:t>Methodology</a:t>
            </a:r>
            <a:endParaRPr kumimoji="0" lang="zh-CN" altLang="en-US" sz="7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36" name="矩形: 圆角 35"/>
          <p:cNvSpPr/>
          <p:nvPr/>
        </p:nvSpPr>
        <p:spPr>
          <a:xfrm>
            <a:off x="5221237" y="1395859"/>
            <a:ext cx="1676501" cy="1676501"/>
          </a:xfrm>
          <a:prstGeom prst="roundRect">
            <a:avLst/>
          </a:prstGeom>
          <a:noFill/>
          <a:ln w="38100">
            <a:solidFill>
              <a:srgbClr val="39D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6600" b="1" i="0" u="none" strike="noStrike" kern="1200" cap="none" spc="0" normalizeH="0" baseline="0" noProof="0" dirty="0">
              <a:ln>
                <a:noFill/>
              </a:ln>
              <a:solidFill>
                <a:srgbClr val="39D1D6"/>
              </a:solidFill>
              <a:effectLst/>
              <a:uLnTx/>
              <a:uFillTx/>
              <a:latin typeface="Arial" panose="020B0604020202090204" pitchFamily="34" charset="0"/>
              <a:ea typeface="Source Han Sans Regular"/>
              <a:cs typeface="Arial" panose="020B0604020202090204" pitchFamily="34" charset="0"/>
            </a:endParaRPr>
          </a:p>
        </p:txBody>
      </p:sp>
      <p:sp>
        <p:nvSpPr>
          <p:cNvPr id="37" name="文本框 36"/>
          <p:cNvSpPr txBox="1"/>
          <p:nvPr/>
        </p:nvSpPr>
        <p:spPr>
          <a:xfrm>
            <a:off x="5257749" y="1199358"/>
            <a:ext cx="1676502"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dirty="0">
                <a:ln>
                  <a:noFill/>
                </a:ln>
                <a:solidFill>
                  <a:srgbClr val="39D1D6"/>
                </a:solidFill>
                <a:effectLst>
                  <a:outerShdw dist="50800" dir="2700000" algn="tl" rotWithShape="0">
                    <a:prstClr val="white">
                      <a:alpha val="40000"/>
                    </a:prstClr>
                  </a:outerShdw>
                </a:effectLst>
                <a:uLnTx/>
                <a:uFillTx/>
                <a:latin typeface="站酷小薇LOGO体" panose="02010600010101010101" pitchFamily="2" charset="-122"/>
                <a:ea typeface="站酷小薇LOGO体" panose="02010600010101010101" pitchFamily="2" charset="-122"/>
                <a:cs typeface="+mn-cs"/>
              </a:rPr>
              <a:t>02</a:t>
            </a:r>
            <a:endParaRPr kumimoji="0" lang="zh-CN" altLang="en-US" sz="11500" b="0" i="0" u="none" strike="noStrike" kern="1200" cap="none" spc="0" normalizeH="0" baseline="0" noProof="0" dirty="0">
              <a:ln>
                <a:noFill/>
              </a:ln>
              <a:solidFill>
                <a:srgbClr val="39D1D6"/>
              </a:solidFill>
              <a:effectLst>
                <a:outerShdw dist="50800" dir="2700000" algn="tl" rotWithShape="0">
                  <a:prstClr val="white">
                    <a:alpha val="40000"/>
                  </a:prstClr>
                </a:outerShdw>
              </a:effectLst>
              <a:uLnTx/>
              <a:uFillTx/>
              <a:latin typeface="站酷小薇LOGO体" panose="02010600010101010101" pitchFamily="2" charset="-122"/>
              <a:ea typeface="站酷小薇LOGO体" panose="0201060001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圆角矩形 52"/>
          <p:cNvSpPr/>
          <p:nvPr>
            <p:custDataLst>
              <p:tags r:id="rId2"/>
            </p:custDataLst>
          </p:nvPr>
        </p:nvSpPr>
        <p:spPr>
          <a:xfrm flipH="1">
            <a:off x="887730" y="2120265"/>
            <a:ext cx="76200" cy="2331085"/>
          </a:xfrm>
          <a:prstGeom prst="roundRect">
            <a:avLst>
              <a:gd name="adj" fmla="val 50000"/>
            </a:avLst>
          </a:prstGeom>
          <a:solidFill>
            <a:srgbClr val="005B8A"/>
          </a:solidFill>
          <a:ln>
            <a:noFill/>
          </a:ln>
        </p:spPr>
        <p:style>
          <a:lnRef idx="2">
            <a:srgbClr val="283149">
              <a:shade val="50000"/>
            </a:srgbClr>
          </a:lnRef>
          <a:fillRef idx="1">
            <a:srgbClr val="283149"/>
          </a:fillRef>
          <a:effectRef idx="0">
            <a:srgbClr val="283149"/>
          </a:effectRef>
          <a:fontRef idx="minor">
            <a:srgbClr val="FCFCFC"/>
          </a:fontRef>
        </p:style>
        <p:txBody>
          <a:bodyPr rtlCol="0" anchor="ctr"/>
          <a:lstStyle/>
          <a:p>
            <a:pPr algn="ctr"/>
            <a:endParaRPr lang="en-US" altLang="zh-CN"/>
          </a:p>
        </p:txBody>
      </p:sp>
      <p:sp>
        <p:nvSpPr>
          <p:cNvPr id="47" name="ï$ḻiďê"/>
          <p:cNvSpPr txBox="1"/>
          <p:nvPr>
            <p:custDataLst>
              <p:tags r:id="rId3"/>
            </p:custDataLst>
          </p:nvPr>
        </p:nvSpPr>
        <p:spPr bwMode="auto">
          <a:xfrm>
            <a:off x="1684020" y="1108499"/>
            <a:ext cx="2007870" cy="581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rmAutofit/>
          </a:bodyPr>
          <a:lstStyle>
            <a:defPPr>
              <a:defRPr lang="zh-CN"/>
            </a:defPPr>
            <a:lvl1pPr marL="0" algn="l" defTabSz="913765" rtl="0" eaLnBrk="1" latinLnBrk="0" hangingPunct="1">
              <a:defRPr sz="1800" kern="1200">
                <a:solidFill>
                  <a:srgbClr val="262626"/>
                </a:solidFill>
              </a:defRPr>
            </a:lvl1pPr>
            <a:lvl2pPr marL="457200" algn="l" defTabSz="913765" rtl="0" eaLnBrk="1" latinLnBrk="0" hangingPunct="1">
              <a:defRPr sz="1800" kern="1200">
                <a:solidFill>
                  <a:srgbClr val="262626"/>
                </a:solidFill>
              </a:defRPr>
            </a:lvl2pPr>
            <a:lvl3pPr marL="914400" algn="l" defTabSz="913765" rtl="0" eaLnBrk="1" latinLnBrk="0" hangingPunct="1">
              <a:defRPr sz="1800" kern="1200">
                <a:solidFill>
                  <a:srgbClr val="262626"/>
                </a:solidFill>
              </a:defRPr>
            </a:lvl3pPr>
            <a:lvl4pPr marL="1371600" algn="l" defTabSz="913765" rtl="0" eaLnBrk="1" latinLnBrk="0" hangingPunct="1">
              <a:defRPr sz="1800" kern="1200">
                <a:solidFill>
                  <a:srgbClr val="262626"/>
                </a:solidFill>
              </a:defRPr>
            </a:lvl4pPr>
            <a:lvl5pPr marL="1828800" algn="l" defTabSz="913765" rtl="0" eaLnBrk="1" latinLnBrk="0" hangingPunct="1">
              <a:defRPr sz="1800" kern="1200">
                <a:solidFill>
                  <a:srgbClr val="262626"/>
                </a:solidFill>
              </a:defRPr>
            </a:lvl5pPr>
            <a:lvl6pPr marL="2286000" algn="l" defTabSz="913765" rtl="0" eaLnBrk="1" latinLnBrk="0" hangingPunct="1">
              <a:defRPr sz="1800" kern="1200">
                <a:solidFill>
                  <a:srgbClr val="262626"/>
                </a:solidFill>
              </a:defRPr>
            </a:lvl6pPr>
            <a:lvl7pPr marL="2743200" algn="l" defTabSz="913765" rtl="0" eaLnBrk="1" latinLnBrk="0" hangingPunct="1">
              <a:defRPr sz="1800" kern="1200">
                <a:solidFill>
                  <a:srgbClr val="262626"/>
                </a:solidFill>
              </a:defRPr>
            </a:lvl7pPr>
            <a:lvl8pPr marL="3200400" algn="l" defTabSz="913765" rtl="0" eaLnBrk="1" latinLnBrk="0" hangingPunct="1">
              <a:defRPr sz="1800" kern="1200">
                <a:solidFill>
                  <a:srgbClr val="262626"/>
                </a:solidFill>
              </a:defRPr>
            </a:lvl8pPr>
            <a:lvl9pPr marL="3657600" algn="l" defTabSz="913765" rtl="0" eaLnBrk="1" latinLnBrk="0" hangingPunct="1">
              <a:defRPr sz="1800" kern="1200">
                <a:solidFill>
                  <a:srgbClr val="262626"/>
                </a:solidFill>
              </a:defRPr>
            </a:lvl9pPr>
          </a:lstStyle>
          <a:p>
            <a:pPr lvl="0" defTabSz="913765">
              <a:buSzPct val="25000"/>
              <a:defRPr/>
            </a:pPr>
            <a:r>
              <a:rPr lang="en-US" altLang="zh-CN" sz="240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sym typeface="+mn-ea"/>
              </a:rPr>
              <a:t>Data Source</a:t>
            </a:r>
            <a:endParaRPr lang="en-US" altLang="zh-CN"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endParaRPr>
          </a:p>
        </p:txBody>
      </p:sp>
      <p:sp>
        <p:nvSpPr>
          <p:cNvPr id="48" name="文本框 5"/>
          <p:cNvSpPr txBox="1"/>
          <p:nvPr>
            <p:custDataLst>
              <p:tags r:id="rId4"/>
            </p:custDataLst>
          </p:nvPr>
        </p:nvSpPr>
        <p:spPr>
          <a:xfrm>
            <a:off x="1716405" y="1668780"/>
            <a:ext cx="4273550" cy="1113155"/>
          </a:xfrm>
          <a:prstGeom prst="rect">
            <a:avLst/>
          </a:prstGeom>
          <a:noFill/>
        </p:spPr>
        <p:txBody>
          <a:bodyPr wrap="square" lIns="90000" tIns="0" rIns="90000" bIns="46800" rtlCol="0">
            <a:noAutofit/>
          </a:bodyPr>
          <a:lstStyle>
            <a:defPPr>
              <a:defRPr lang="zh-CN"/>
            </a:defPPr>
            <a:lvl1pPr marL="0" algn="l" defTabSz="914400" rtl="0" eaLnBrk="1" latinLnBrk="0" hangingPunct="1">
              <a:defRPr sz="1800" kern="1200">
                <a:solidFill>
                  <a:srgbClr val="262626"/>
                </a:solidFill>
                <a:latin typeface="Arial" panose="020B0604020202090204" pitchFamily="34" charset="0"/>
                <a:ea typeface="微软雅黑" panose="020B0503020204020204" charset="-122"/>
                <a:cs typeface="+mn-ea"/>
              </a:defRPr>
            </a:lvl1pPr>
            <a:lvl2pPr marL="457200" algn="l" defTabSz="914400" rtl="0" eaLnBrk="1" latinLnBrk="0" hangingPunct="1">
              <a:defRPr sz="1800" kern="1200">
                <a:solidFill>
                  <a:srgbClr val="262626"/>
                </a:solidFill>
                <a:latin typeface="Arial" panose="020B0604020202090204" pitchFamily="34" charset="0"/>
                <a:ea typeface="微软雅黑" panose="020B0503020204020204" charset="-122"/>
                <a:cs typeface="+mn-ea"/>
              </a:defRPr>
            </a:lvl2pPr>
            <a:lvl3pPr marL="914400" algn="l" defTabSz="914400" rtl="0" eaLnBrk="1" latinLnBrk="0" hangingPunct="1">
              <a:defRPr sz="1800" kern="1200">
                <a:solidFill>
                  <a:srgbClr val="262626"/>
                </a:solidFill>
                <a:latin typeface="Arial" panose="020B0604020202090204" pitchFamily="34" charset="0"/>
                <a:ea typeface="微软雅黑" panose="020B0503020204020204" charset="-122"/>
                <a:cs typeface="+mn-ea"/>
              </a:defRPr>
            </a:lvl3pPr>
            <a:lvl4pPr marL="1371600" algn="l" defTabSz="914400" rtl="0" eaLnBrk="1" latinLnBrk="0" hangingPunct="1">
              <a:defRPr sz="1800" kern="1200">
                <a:solidFill>
                  <a:srgbClr val="262626"/>
                </a:solidFill>
                <a:latin typeface="Arial" panose="020B0604020202090204" pitchFamily="34" charset="0"/>
                <a:ea typeface="微软雅黑" panose="020B0503020204020204" charset="-122"/>
                <a:cs typeface="+mn-ea"/>
              </a:defRPr>
            </a:lvl4pPr>
            <a:lvl5pPr marL="1828800" algn="l" defTabSz="914400" rtl="0" eaLnBrk="1" latinLnBrk="0" hangingPunct="1">
              <a:defRPr sz="1800" kern="1200">
                <a:solidFill>
                  <a:srgbClr val="262626"/>
                </a:solidFill>
                <a:latin typeface="Arial" panose="020B0604020202090204" pitchFamily="34" charset="0"/>
                <a:ea typeface="微软雅黑" panose="020B0503020204020204" charset="-122"/>
                <a:cs typeface="+mn-ea"/>
              </a:defRPr>
            </a:lvl5pPr>
            <a:lvl6pPr marL="2286000" algn="l" defTabSz="914400" rtl="0" eaLnBrk="1" latinLnBrk="0" hangingPunct="1">
              <a:defRPr sz="1800" kern="1200">
                <a:solidFill>
                  <a:srgbClr val="262626"/>
                </a:solidFill>
                <a:latin typeface="Arial" panose="020B0604020202090204" pitchFamily="34" charset="0"/>
                <a:ea typeface="微软雅黑" panose="020B0503020204020204" charset="-122"/>
                <a:cs typeface="+mn-ea"/>
              </a:defRPr>
            </a:lvl6pPr>
            <a:lvl7pPr marL="2743200" algn="l" defTabSz="914400" rtl="0" eaLnBrk="1" latinLnBrk="0" hangingPunct="1">
              <a:defRPr sz="1800" kern="1200">
                <a:solidFill>
                  <a:srgbClr val="262626"/>
                </a:solidFill>
                <a:latin typeface="Arial" panose="020B0604020202090204" pitchFamily="34" charset="0"/>
                <a:ea typeface="微软雅黑" panose="020B0503020204020204" charset="-122"/>
                <a:cs typeface="+mn-ea"/>
              </a:defRPr>
            </a:lvl7pPr>
            <a:lvl8pPr marL="3200400" algn="l" defTabSz="914400" rtl="0" eaLnBrk="1" latinLnBrk="0" hangingPunct="1">
              <a:defRPr sz="1800" kern="1200">
                <a:solidFill>
                  <a:srgbClr val="262626"/>
                </a:solidFill>
                <a:latin typeface="Arial" panose="020B0604020202090204" pitchFamily="34" charset="0"/>
                <a:ea typeface="微软雅黑" panose="020B0503020204020204" charset="-122"/>
                <a:cs typeface="+mn-ea"/>
              </a:defRPr>
            </a:lvl8pPr>
            <a:lvl9pPr marL="3657600" algn="l" defTabSz="914400" rtl="0" eaLnBrk="1" latinLnBrk="0" hangingPunct="1">
              <a:defRPr sz="1800" kern="1200">
                <a:solidFill>
                  <a:srgbClr val="262626"/>
                </a:solidFill>
                <a:latin typeface="Arial" panose="020B0604020202090204" pitchFamily="34" charset="0"/>
                <a:ea typeface="微软雅黑" panose="020B0503020204020204" charset="-122"/>
                <a:cs typeface="+mn-ea"/>
              </a:defRPr>
            </a:lvl9pPr>
          </a:lstStyle>
          <a:p>
            <a:pPr>
              <a:lnSpc>
                <a:spcPct val="150000"/>
              </a:lnSpc>
            </a:pPr>
            <a:r>
              <a:rPr lang="en-US" altLang="zh-CN" sz="2000">
                <a:solidFill>
                  <a:schemeClr val="bg1"/>
                </a:solidFill>
                <a:latin typeface="蘋果儷中黑" charset="0"/>
                <a:ea typeface="蘋果儷中黑" charset="0"/>
                <a:cs typeface="微软雅黑" panose="020B0503020204020204" charset="-122"/>
                <a:sym typeface="微软雅黑" panose="020B0503020204020204" charset="-122"/>
              </a:rPr>
              <a:t>UCI  Maching Learning Repository</a:t>
            </a:r>
            <a:endParaRPr lang="en-US" altLang="zh-CN" sz="2000">
              <a:solidFill>
                <a:schemeClr val="bg1"/>
              </a:solidFill>
              <a:latin typeface="蘋果儷中黑" charset="0"/>
              <a:ea typeface="蘋果儷中黑" charset="0"/>
              <a:cs typeface="微软雅黑" panose="020B0503020204020204" charset="-122"/>
              <a:sym typeface="微软雅黑" panose="020B0503020204020204" charset="-122"/>
            </a:endParaRPr>
          </a:p>
          <a:p>
            <a:pPr>
              <a:lnSpc>
                <a:spcPct val="150000"/>
              </a:lnSpc>
            </a:pPr>
            <a:r>
              <a:rPr lang="en-US" altLang="zh-CN" sz="2000">
                <a:solidFill>
                  <a:srgbClr val="00B0F0"/>
                </a:solidFill>
                <a:latin typeface="蘋果儷中黑" charset="0"/>
                <a:ea typeface="蘋果儷中黑" charset="0"/>
                <a:cs typeface="微软雅黑" panose="020B0503020204020204" charset="-122"/>
                <a:sym typeface="微软雅黑" panose="020B0503020204020204" charset="-122"/>
              </a:rPr>
              <a:t>- Heart failure clinical records Data Set </a:t>
            </a:r>
            <a:endParaRPr lang="en-US" altLang="zh-CN" sz="2000">
              <a:solidFill>
                <a:srgbClr val="00B0F0"/>
              </a:solidFill>
              <a:latin typeface="蘋果儷中黑" charset="0"/>
              <a:ea typeface="蘋果儷中黑" charset="0"/>
              <a:cs typeface="微软雅黑" panose="020B0503020204020204" charset="-122"/>
              <a:sym typeface="微软雅黑" panose="020B0503020204020204" charset="-122"/>
            </a:endParaRPr>
          </a:p>
        </p:txBody>
      </p:sp>
      <p:grpSp>
        <p:nvGrpSpPr>
          <p:cNvPr id="2" name="组合 1"/>
          <p:cNvGrpSpPr/>
          <p:nvPr>
            <p:custDataLst>
              <p:tags r:id="rId5"/>
            </p:custDataLst>
          </p:nvPr>
        </p:nvGrpSpPr>
        <p:grpSpPr>
          <a:xfrm>
            <a:off x="461645" y="1402715"/>
            <a:ext cx="925830" cy="949960"/>
            <a:chOff x="1661" y="3042"/>
            <a:chExt cx="1458" cy="1496"/>
          </a:xfrm>
          <a:solidFill>
            <a:srgbClr val="005B8A">
              <a:alpha val="80000"/>
            </a:srgbClr>
          </a:solidFill>
        </p:grpSpPr>
        <p:sp>
          <p:nvSpPr>
            <p:cNvPr id="44" name="椭圆 43"/>
            <p:cNvSpPr/>
            <p:nvPr>
              <p:custDataLst>
                <p:tags r:id="rId6"/>
              </p:custDataLst>
            </p:nvPr>
          </p:nvSpPr>
          <p:spPr>
            <a:xfrm>
              <a:off x="1661" y="3042"/>
              <a:ext cx="1459" cy="1459"/>
            </a:xfrm>
            <a:prstGeom prst="ellipse">
              <a:avLst/>
            </a:prstGeom>
            <a:grpFill/>
            <a:ln>
              <a:noFill/>
            </a:ln>
          </p:spPr>
          <p:style>
            <a:lnRef idx="2">
              <a:srgbClr val="283149">
                <a:shade val="50000"/>
              </a:srgbClr>
            </a:lnRef>
            <a:fillRef idx="1">
              <a:srgbClr val="283149"/>
            </a:fillRef>
            <a:effectRef idx="0">
              <a:srgbClr val="283149"/>
            </a:effectRef>
            <a:fontRef idx="minor">
              <a:srgbClr val="FCFCFC"/>
            </a:fontRef>
          </p:style>
          <p:txBody>
            <a:bodyPr rtlCol="0" anchor="ctr"/>
            <a:lstStyle/>
            <a:p>
              <a:pPr algn="ctr"/>
              <a:endParaRPr lang="zh-CN" altLang="en-US"/>
            </a:p>
          </p:txBody>
        </p:sp>
        <p:sp>
          <p:nvSpPr>
            <p:cNvPr id="6" name="泪滴形 5"/>
            <p:cNvSpPr/>
            <p:nvPr>
              <p:custDataLst>
                <p:tags r:id="rId7"/>
              </p:custDataLst>
            </p:nvPr>
          </p:nvSpPr>
          <p:spPr>
            <a:xfrm rot="8100000">
              <a:off x="1840" y="3450"/>
              <a:ext cx="1088" cy="1088"/>
            </a:xfrm>
            <a:prstGeom prst="teardrop">
              <a:avLst>
                <a:gd name="adj" fmla="val 200000"/>
              </a:avLst>
            </a:prstGeom>
            <a:grpFill/>
            <a:ln>
              <a:noFill/>
            </a:ln>
          </p:spPr>
          <p:style>
            <a:lnRef idx="2">
              <a:srgbClr val="283149">
                <a:shade val="50000"/>
              </a:srgbClr>
            </a:lnRef>
            <a:fillRef idx="1">
              <a:srgbClr val="283149"/>
            </a:fillRef>
            <a:effectRef idx="0">
              <a:srgbClr val="283149"/>
            </a:effectRef>
            <a:fontRef idx="minor">
              <a:srgbClr val="FCFCFC"/>
            </a:fontRef>
          </p:style>
          <p:txBody>
            <a:bodyPr rtlCol="0" anchor="ctr"/>
            <a:lstStyle/>
            <a:p>
              <a:pPr algn="ctr"/>
              <a:endParaRPr lang="zh-CN" altLang="en-US"/>
            </a:p>
          </p:txBody>
        </p:sp>
      </p:grpSp>
      <p:pic>
        <p:nvPicPr>
          <p:cNvPr id="19" name="图形 18"/>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tretch>
            <a:fillRect/>
          </a:stretch>
        </p:blipFill>
        <p:spPr>
          <a:xfrm>
            <a:off x="635925" y="1589695"/>
            <a:ext cx="576000" cy="576000"/>
          </a:xfrm>
          <a:prstGeom prst="rect">
            <a:avLst/>
          </a:prstGeom>
        </p:spPr>
      </p:pic>
      <p:sp>
        <p:nvSpPr>
          <p:cNvPr id="21" name="圆角矩形 52"/>
          <p:cNvSpPr/>
          <p:nvPr>
            <p:custDataLst>
              <p:tags r:id="rId10"/>
            </p:custDataLst>
          </p:nvPr>
        </p:nvSpPr>
        <p:spPr>
          <a:xfrm>
            <a:off x="902270" y="4077970"/>
            <a:ext cx="36000" cy="2808000"/>
          </a:xfrm>
          <a:prstGeom prst="roundRect">
            <a:avLst>
              <a:gd name="adj" fmla="val 50000"/>
            </a:avLst>
          </a:prstGeom>
          <a:solidFill>
            <a:srgbClr val="00818A"/>
          </a:solidFill>
          <a:ln>
            <a:noFill/>
          </a:ln>
        </p:spPr>
        <p:style>
          <a:lnRef idx="2">
            <a:srgbClr val="283149">
              <a:shade val="50000"/>
            </a:srgbClr>
          </a:lnRef>
          <a:fillRef idx="1">
            <a:srgbClr val="283149"/>
          </a:fillRef>
          <a:effectRef idx="0">
            <a:srgbClr val="283149"/>
          </a:effectRef>
          <a:fontRef idx="minor">
            <a:srgbClr val="FCFCFC"/>
          </a:fontRef>
        </p:style>
        <p:txBody>
          <a:bodyPr rtlCol="0" anchor="ctr"/>
          <a:lstStyle/>
          <a:p>
            <a:pPr algn="ctr"/>
            <a:endParaRPr lang="zh-CN" altLang="en-US"/>
          </a:p>
        </p:txBody>
      </p:sp>
      <p:sp>
        <p:nvSpPr>
          <p:cNvPr id="23" name="文本框 5"/>
          <p:cNvSpPr txBox="1"/>
          <p:nvPr>
            <p:custDataLst>
              <p:tags r:id="rId11"/>
            </p:custDataLst>
          </p:nvPr>
        </p:nvSpPr>
        <p:spPr>
          <a:xfrm>
            <a:off x="1704975" y="3585845"/>
            <a:ext cx="4481195" cy="2259965"/>
          </a:xfrm>
          <a:prstGeom prst="rect">
            <a:avLst/>
          </a:prstGeom>
          <a:noFill/>
        </p:spPr>
        <p:txBody>
          <a:bodyPr wrap="square" lIns="90000" tIns="0" rIns="90000" bIns="46800" rtlCol="0">
            <a:normAutofit/>
          </a:bodyPr>
          <a:lstStyle>
            <a:defPPr>
              <a:defRPr lang="zh-CN"/>
            </a:defPPr>
            <a:lvl1pPr marL="0" algn="l" defTabSz="914400" rtl="0" eaLnBrk="1" latinLnBrk="0" hangingPunct="1">
              <a:defRPr sz="1800" kern="1200">
                <a:solidFill>
                  <a:srgbClr val="262626"/>
                </a:solidFill>
                <a:latin typeface="Arial" panose="020B0604020202090204" pitchFamily="34" charset="0"/>
                <a:ea typeface="微软雅黑" panose="020B0503020204020204" charset="-122"/>
                <a:cs typeface="+mn-ea"/>
              </a:defRPr>
            </a:lvl1pPr>
            <a:lvl2pPr marL="457200" algn="l" defTabSz="914400" rtl="0" eaLnBrk="1" latinLnBrk="0" hangingPunct="1">
              <a:defRPr sz="1800" kern="1200">
                <a:solidFill>
                  <a:srgbClr val="262626"/>
                </a:solidFill>
                <a:latin typeface="Arial" panose="020B0604020202090204" pitchFamily="34" charset="0"/>
                <a:ea typeface="微软雅黑" panose="020B0503020204020204" charset="-122"/>
                <a:cs typeface="+mn-ea"/>
              </a:defRPr>
            </a:lvl2pPr>
            <a:lvl3pPr marL="914400" algn="l" defTabSz="914400" rtl="0" eaLnBrk="1" latinLnBrk="0" hangingPunct="1">
              <a:defRPr sz="1800" kern="1200">
                <a:solidFill>
                  <a:srgbClr val="262626"/>
                </a:solidFill>
                <a:latin typeface="Arial" panose="020B0604020202090204" pitchFamily="34" charset="0"/>
                <a:ea typeface="微软雅黑" panose="020B0503020204020204" charset="-122"/>
                <a:cs typeface="+mn-ea"/>
              </a:defRPr>
            </a:lvl3pPr>
            <a:lvl4pPr marL="1371600" algn="l" defTabSz="914400" rtl="0" eaLnBrk="1" latinLnBrk="0" hangingPunct="1">
              <a:defRPr sz="1800" kern="1200">
                <a:solidFill>
                  <a:srgbClr val="262626"/>
                </a:solidFill>
                <a:latin typeface="Arial" panose="020B0604020202090204" pitchFamily="34" charset="0"/>
                <a:ea typeface="微软雅黑" panose="020B0503020204020204" charset="-122"/>
                <a:cs typeface="+mn-ea"/>
              </a:defRPr>
            </a:lvl4pPr>
            <a:lvl5pPr marL="1828800" algn="l" defTabSz="914400" rtl="0" eaLnBrk="1" latinLnBrk="0" hangingPunct="1">
              <a:defRPr sz="1800" kern="1200">
                <a:solidFill>
                  <a:srgbClr val="262626"/>
                </a:solidFill>
                <a:latin typeface="Arial" panose="020B0604020202090204" pitchFamily="34" charset="0"/>
                <a:ea typeface="微软雅黑" panose="020B0503020204020204" charset="-122"/>
                <a:cs typeface="+mn-ea"/>
              </a:defRPr>
            </a:lvl5pPr>
            <a:lvl6pPr marL="2286000" algn="l" defTabSz="914400" rtl="0" eaLnBrk="1" latinLnBrk="0" hangingPunct="1">
              <a:defRPr sz="1800" kern="1200">
                <a:solidFill>
                  <a:srgbClr val="262626"/>
                </a:solidFill>
                <a:latin typeface="Arial" panose="020B0604020202090204" pitchFamily="34" charset="0"/>
                <a:ea typeface="微软雅黑" panose="020B0503020204020204" charset="-122"/>
                <a:cs typeface="+mn-ea"/>
              </a:defRPr>
            </a:lvl6pPr>
            <a:lvl7pPr marL="2743200" algn="l" defTabSz="914400" rtl="0" eaLnBrk="1" latinLnBrk="0" hangingPunct="1">
              <a:defRPr sz="1800" kern="1200">
                <a:solidFill>
                  <a:srgbClr val="262626"/>
                </a:solidFill>
                <a:latin typeface="Arial" panose="020B0604020202090204" pitchFamily="34" charset="0"/>
                <a:ea typeface="微软雅黑" panose="020B0503020204020204" charset="-122"/>
                <a:cs typeface="+mn-ea"/>
              </a:defRPr>
            </a:lvl7pPr>
            <a:lvl8pPr marL="3200400" algn="l" defTabSz="914400" rtl="0" eaLnBrk="1" latinLnBrk="0" hangingPunct="1">
              <a:defRPr sz="1800" kern="1200">
                <a:solidFill>
                  <a:srgbClr val="262626"/>
                </a:solidFill>
                <a:latin typeface="Arial" panose="020B0604020202090204" pitchFamily="34" charset="0"/>
                <a:ea typeface="微软雅黑" panose="020B0503020204020204" charset="-122"/>
                <a:cs typeface="+mn-ea"/>
              </a:defRPr>
            </a:lvl8pPr>
            <a:lvl9pPr marL="3657600" algn="l" defTabSz="914400" rtl="0" eaLnBrk="1" latinLnBrk="0" hangingPunct="1">
              <a:defRPr sz="1800" kern="1200">
                <a:solidFill>
                  <a:srgbClr val="262626"/>
                </a:solidFill>
                <a:latin typeface="Arial" panose="020B0604020202090204" pitchFamily="34" charset="0"/>
                <a:ea typeface="微软雅黑" panose="020B0503020204020204" charset="-122"/>
                <a:cs typeface="+mn-ea"/>
              </a:defRPr>
            </a:lvl9pPr>
          </a:lstStyle>
          <a:p>
            <a:pPr>
              <a:lnSpc>
                <a:spcPct val="150000"/>
              </a:lnSpc>
            </a:pPr>
            <a:r>
              <a:rPr lang="zh-CN" altLang="en-US" sz="16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Number of Instances: 299</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nSpc>
                <a:spcPct val="150000"/>
              </a:lnSpc>
            </a:pPr>
            <a:r>
              <a:rPr lang="zh-CN" altLang="en-US" sz="16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Number of Attributes: 13</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nSpc>
                <a:spcPct val="150000"/>
              </a:lnSpc>
            </a:pPr>
            <a:r>
              <a:rPr lang="zh-CN" altLang="en-US" sz="16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Date Donated</a:t>
            </a:r>
            <a:r>
              <a:rPr lang="en-US" altLang="zh-CN" sz="16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zh-CN" altLang="en-US" sz="16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2020-02-05</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nSpc>
                <a:spcPct val="150000"/>
              </a:lnSpc>
            </a:pPr>
            <a:r>
              <a:rPr lang="zh-CN" altLang="en-US" sz="16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rPr>
              <a:t>Associated Tasks: Classification, Clustering</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24" name="组合 23"/>
          <p:cNvGrpSpPr/>
          <p:nvPr>
            <p:custDataLst>
              <p:tags r:id="rId12"/>
            </p:custDataLst>
          </p:nvPr>
        </p:nvGrpSpPr>
        <p:grpSpPr>
          <a:xfrm>
            <a:off x="451168" y="3614610"/>
            <a:ext cx="925830" cy="949960"/>
            <a:chOff x="1661" y="3042"/>
            <a:chExt cx="1458" cy="1496"/>
          </a:xfrm>
          <a:solidFill>
            <a:srgbClr val="00818A">
              <a:alpha val="86000"/>
            </a:srgbClr>
          </a:solidFill>
        </p:grpSpPr>
        <p:sp>
          <p:nvSpPr>
            <p:cNvPr id="25" name="椭圆 24"/>
            <p:cNvSpPr/>
            <p:nvPr>
              <p:custDataLst>
                <p:tags r:id="rId13"/>
              </p:custDataLst>
            </p:nvPr>
          </p:nvSpPr>
          <p:spPr>
            <a:xfrm>
              <a:off x="1661" y="3042"/>
              <a:ext cx="1459" cy="1459"/>
            </a:xfrm>
            <a:prstGeom prst="ellipse">
              <a:avLst/>
            </a:prstGeom>
            <a:grpFill/>
            <a:ln>
              <a:noFill/>
            </a:ln>
          </p:spPr>
          <p:style>
            <a:lnRef idx="2">
              <a:srgbClr val="283149">
                <a:shade val="50000"/>
              </a:srgbClr>
            </a:lnRef>
            <a:fillRef idx="1">
              <a:srgbClr val="283149"/>
            </a:fillRef>
            <a:effectRef idx="0">
              <a:srgbClr val="283149"/>
            </a:effectRef>
            <a:fontRef idx="minor">
              <a:srgbClr val="FCFCFC"/>
            </a:fontRef>
          </p:style>
          <p:txBody>
            <a:bodyPr rtlCol="0" anchor="ctr"/>
            <a:lstStyle/>
            <a:p>
              <a:pPr algn="ctr"/>
              <a:endParaRPr lang="zh-CN" altLang="en-US"/>
            </a:p>
          </p:txBody>
        </p:sp>
        <p:sp>
          <p:nvSpPr>
            <p:cNvPr id="26" name="泪滴形 25"/>
            <p:cNvSpPr/>
            <p:nvPr>
              <p:custDataLst>
                <p:tags r:id="rId14"/>
              </p:custDataLst>
            </p:nvPr>
          </p:nvSpPr>
          <p:spPr>
            <a:xfrm rot="8100000">
              <a:off x="1840" y="3450"/>
              <a:ext cx="1088" cy="1088"/>
            </a:xfrm>
            <a:prstGeom prst="teardrop">
              <a:avLst>
                <a:gd name="adj" fmla="val 200000"/>
              </a:avLst>
            </a:prstGeom>
            <a:grpFill/>
            <a:ln>
              <a:noFill/>
            </a:ln>
          </p:spPr>
          <p:style>
            <a:lnRef idx="2">
              <a:srgbClr val="283149">
                <a:shade val="50000"/>
              </a:srgbClr>
            </a:lnRef>
            <a:fillRef idx="1">
              <a:srgbClr val="283149"/>
            </a:fillRef>
            <a:effectRef idx="0">
              <a:srgbClr val="283149"/>
            </a:effectRef>
            <a:fontRef idx="minor">
              <a:srgbClr val="FCFCFC"/>
            </a:fontRef>
          </p:style>
          <p:txBody>
            <a:bodyPr rtlCol="0" anchor="ctr"/>
            <a:lstStyle/>
            <a:p>
              <a:pPr algn="ctr"/>
              <a:endParaRPr lang="zh-CN" altLang="en-US"/>
            </a:p>
          </p:txBody>
        </p:sp>
      </p:grpSp>
      <p:pic>
        <p:nvPicPr>
          <p:cNvPr id="27" name="图形 26"/>
          <p:cNvPicPr>
            <a:picLocks noChangeAspect="1"/>
          </p:cNvPicPr>
          <p:nvPr>
            <p:custDataLst>
              <p:tags r:id="rId15"/>
            </p:custDataLst>
          </p:nvPr>
        </p:nvPicPr>
        <p:blipFill>
          <a:blip r:embed="rId9" cstate="print">
            <a:extLst>
              <a:ext uri="{28A0092B-C50C-407E-A947-70E740481C1C}">
                <a14:useLocalDpi xmlns:a14="http://schemas.microsoft.com/office/drawing/2010/main" val="0"/>
              </a:ext>
            </a:extLst>
          </a:blip>
          <a:stretch>
            <a:fillRect/>
          </a:stretch>
        </p:blipFill>
        <p:spPr>
          <a:xfrm>
            <a:off x="604493" y="3801590"/>
            <a:ext cx="576000" cy="576000"/>
          </a:xfrm>
          <a:prstGeom prst="rect">
            <a:avLst/>
          </a:prstGeom>
        </p:spPr>
      </p:pic>
      <p:sp>
        <p:nvSpPr>
          <p:cNvPr id="28" name="文本框 27"/>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Data Source</a:t>
            </a: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4" name="矩形 3"/>
          <p:cNvSpPr/>
          <p:nvPr/>
        </p:nvSpPr>
        <p:spPr>
          <a:xfrm>
            <a:off x="437650" y="426743"/>
            <a:ext cx="449416" cy="449418"/>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sp>
        <p:nvSpPr>
          <p:cNvPr id="37" name="矩形 36"/>
          <p:cNvSpPr/>
          <p:nvPr/>
        </p:nvSpPr>
        <p:spPr>
          <a:xfrm>
            <a:off x="491875" y="462987"/>
            <a:ext cx="449416" cy="449418"/>
          </a:xfrm>
          <a:prstGeom prst="rect">
            <a:avLst/>
          </a:prstGeom>
          <a:solidFill>
            <a:srgbClr val="39D1D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33" name="ï$ḻiďê"/>
          <p:cNvSpPr txBox="1"/>
          <p:nvPr>
            <p:custDataLst>
              <p:tags r:id="rId16"/>
            </p:custDataLst>
          </p:nvPr>
        </p:nvSpPr>
        <p:spPr bwMode="auto">
          <a:xfrm>
            <a:off x="1716405" y="2908724"/>
            <a:ext cx="2007870" cy="581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rmAutofit fontScale="97500"/>
          </a:bodyPr>
          <a:lstStyle>
            <a:defPPr>
              <a:defRPr lang="zh-CN"/>
            </a:defPPr>
            <a:lvl1pPr marL="0" algn="l" defTabSz="913765" rtl="0" eaLnBrk="1" latinLnBrk="0" hangingPunct="1">
              <a:defRPr sz="1800" kern="1200">
                <a:solidFill>
                  <a:srgbClr val="262626"/>
                </a:solidFill>
              </a:defRPr>
            </a:lvl1pPr>
            <a:lvl2pPr marL="457200" algn="l" defTabSz="913765" rtl="0" eaLnBrk="1" latinLnBrk="0" hangingPunct="1">
              <a:defRPr sz="1800" kern="1200">
                <a:solidFill>
                  <a:srgbClr val="262626"/>
                </a:solidFill>
              </a:defRPr>
            </a:lvl2pPr>
            <a:lvl3pPr marL="914400" algn="l" defTabSz="913765" rtl="0" eaLnBrk="1" latinLnBrk="0" hangingPunct="1">
              <a:defRPr sz="1800" kern="1200">
                <a:solidFill>
                  <a:srgbClr val="262626"/>
                </a:solidFill>
              </a:defRPr>
            </a:lvl3pPr>
            <a:lvl4pPr marL="1371600" algn="l" defTabSz="913765" rtl="0" eaLnBrk="1" latinLnBrk="0" hangingPunct="1">
              <a:defRPr sz="1800" kern="1200">
                <a:solidFill>
                  <a:srgbClr val="262626"/>
                </a:solidFill>
              </a:defRPr>
            </a:lvl4pPr>
            <a:lvl5pPr marL="1828800" algn="l" defTabSz="913765" rtl="0" eaLnBrk="1" latinLnBrk="0" hangingPunct="1">
              <a:defRPr sz="1800" kern="1200">
                <a:solidFill>
                  <a:srgbClr val="262626"/>
                </a:solidFill>
              </a:defRPr>
            </a:lvl5pPr>
            <a:lvl6pPr marL="2286000" algn="l" defTabSz="913765" rtl="0" eaLnBrk="1" latinLnBrk="0" hangingPunct="1">
              <a:defRPr sz="1800" kern="1200">
                <a:solidFill>
                  <a:srgbClr val="262626"/>
                </a:solidFill>
              </a:defRPr>
            </a:lvl6pPr>
            <a:lvl7pPr marL="2743200" algn="l" defTabSz="913765" rtl="0" eaLnBrk="1" latinLnBrk="0" hangingPunct="1">
              <a:defRPr sz="1800" kern="1200">
                <a:solidFill>
                  <a:srgbClr val="262626"/>
                </a:solidFill>
              </a:defRPr>
            </a:lvl7pPr>
            <a:lvl8pPr marL="3200400" algn="l" defTabSz="913765" rtl="0" eaLnBrk="1" latinLnBrk="0" hangingPunct="1">
              <a:defRPr sz="1800" kern="1200">
                <a:solidFill>
                  <a:srgbClr val="262626"/>
                </a:solidFill>
              </a:defRPr>
            </a:lvl8pPr>
            <a:lvl9pPr marL="3657600" algn="l" defTabSz="913765" rtl="0" eaLnBrk="1" latinLnBrk="0" hangingPunct="1">
              <a:defRPr sz="1800" kern="1200">
                <a:solidFill>
                  <a:srgbClr val="262626"/>
                </a:solidFill>
              </a:defRPr>
            </a:lvl9pPr>
          </a:lstStyle>
          <a:p>
            <a:pPr lvl="0" defTabSz="913765">
              <a:buSzPct val="25000"/>
              <a:defRPr/>
            </a:pPr>
            <a:r>
              <a:rPr lang="en-US" altLang="zh-CN" sz="240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sym typeface="+mn-ea"/>
              </a:rPr>
              <a:t>Data Overview</a:t>
            </a:r>
            <a:endParaRPr lang="en-US" altLang="zh-CN" sz="240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sym typeface="+mn-ea"/>
            </a:endParaRPr>
          </a:p>
        </p:txBody>
      </p:sp>
      <p:sp>
        <p:nvSpPr>
          <p:cNvPr id="34" name="ï$ḻiďê"/>
          <p:cNvSpPr txBox="1"/>
          <p:nvPr>
            <p:custDataLst>
              <p:tags r:id="rId17"/>
            </p:custDataLst>
          </p:nvPr>
        </p:nvSpPr>
        <p:spPr bwMode="auto">
          <a:xfrm>
            <a:off x="6196965" y="1007745"/>
            <a:ext cx="2153920" cy="66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rmAutofit/>
          </a:bodyPr>
          <a:lstStyle>
            <a:defPPr>
              <a:defRPr lang="zh-CN"/>
            </a:defPPr>
            <a:lvl1pPr marL="0" algn="l" defTabSz="913765" rtl="0" eaLnBrk="1" latinLnBrk="0" hangingPunct="1">
              <a:defRPr sz="1800" kern="1200">
                <a:solidFill>
                  <a:srgbClr val="262626"/>
                </a:solidFill>
              </a:defRPr>
            </a:lvl1pPr>
            <a:lvl2pPr marL="457200" algn="l" defTabSz="913765" rtl="0" eaLnBrk="1" latinLnBrk="0" hangingPunct="1">
              <a:defRPr sz="1800" kern="1200">
                <a:solidFill>
                  <a:srgbClr val="262626"/>
                </a:solidFill>
              </a:defRPr>
            </a:lvl2pPr>
            <a:lvl3pPr marL="914400" algn="l" defTabSz="913765" rtl="0" eaLnBrk="1" latinLnBrk="0" hangingPunct="1">
              <a:defRPr sz="1800" kern="1200">
                <a:solidFill>
                  <a:srgbClr val="262626"/>
                </a:solidFill>
              </a:defRPr>
            </a:lvl3pPr>
            <a:lvl4pPr marL="1371600" algn="l" defTabSz="913765" rtl="0" eaLnBrk="1" latinLnBrk="0" hangingPunct="1">
              <a:defRPr sz="1800" kern="1200">
                <a:solidFill>
                  <a:srgbClr val="262626"/>
                </a:solidFill>
              </a:defRPr>
            </a:lvl4pPr>
            <a:lvl5pPr marL="1828800" algn="l" defTabSz="913765" rtl="0" eaLnBrk="1" latinLnBrk="0" hangingPunct="1">
              <a:defRPr sz="1800" kern="1200">
                <a:solidFill>
                  <a:srgbClr val="262626"/>
                </a:solidFill>
              </a:defRPr>
            </a:lvl5pPr>
            <a:lvl6pPr marL="2286000" algn="l" defTabSz="913765" rtl="0" eaLnBrk="1" latinLnBrk="0" hangingPunct="1">
              <a:defRPr sz="1800" kern="1200">
                <a:solidFill>
                  <a:srgbClr val="262626"/>
                </a:solidFill>
              </a:defRPr>
            </a:lvl6pPr>
            <a:lvl7pPr marL="2743200" algn="l" defTabSz="913765" rtl="0" eaLnBrk="1" latinLnBrk="0" hangingPunct="1">
              <a:defRPr sz="1800" kern="1200">
                <a:solidFill>
                  <a:srgbClr val="262626"/>
                </a:solidFill>
              </a:defRPr>
            </a:lvl7pPr>
            <a:lvl8pPr marL="3200400" algn="l" defTabSz="913765" rtl="0" eaLnBrk="1" latinLnBrk="0" hangingPunct="1">
              <a:defRPr sz="1800" kern="1200">
                <a:solidFill>
                  <a:srgbClr val="262626"/>
                </a:solidFill>
              </a:defRPr>
            </a:lvl8pPr>
            <a:lvl9pPr marL="3657600" algn="l" defTabSz="913765" rtl="0" eaLnBrk="1" latinLnBrk="0" hangingPunct="1">
              <a:defRPr sz="1800" kern="1200">
                <a:solidFill>
                  <a:srgbClr val="262626"/>
                </a:solidFill>
              </a:defRPr>
            </a:lvl9pPr>
          </a:lstStyle>
          <a:p>
            <a:pPr lvl="0" defTabSz="913765">
              <a:buSzPct val="25000"/>
              <a:defRPr/>
            </a:pPr>
            <a:r>
              <a:rPr lang="en-US" altLang="zh-CN" sz="240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sym typeface="+mn-ea"/>
              </a:rPr>
              <a:t>Data Attribute</a:t>
            </a:r>
            <a:endParaRPr lang="en-US" altLang="zh-CN" sz="240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sym typeface="+mn-ea"/>
            </a:endParaRPr>
          </a:p>
        </p:txBody>
      </p:sp>
      <p:cxnSp>
        <p:nvCxnSpPr>
          <p:cNvPr id="39" name="直接连接符 38"/>
          <p:cNvCxnSpPr/>
          <p:nvPr/>
        </p:nvCxnSpPr>
        <p:spPr>
          <a:xfrm flipH="1">
            <a:off x="8185150" y="1841500"/>
            <a:ext cx="11430" cy="363664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196965" y="1762125"/>
            <a:ext cx="6423660" cy="3784600"/>
          </a:xfrm>
          <a:prstGeom prst="rect">
            <a:avLst/>
          </a:prstGeom>
          <a:noFill/>
        </p:spPr>
        <p:txBody>
          <a:bodyPr wrap="square" rtlCol="0">
            <a:spAutoFit/>
          </a:bodyPr>
          <a:lstStyle/>
          <a:p>
            <a:r>
              <a:rPr lang="zh-CN" altLang="en-US" sz="1500" dirty="0">
                <a:solidFill>
                  <a:schemeClr val="bg1"/>
                </a:solidFill>
              </a:rPr>
              <a:t>- age:                             age of the patient (years) </a:t>
            </a:r>
            <a:endParaRPr lang="zh-CN" altLang="en-US" sz="1500" dirty="0">
              <a:solidFill>
                <a:schemeClr val="bg1"/>
              </a:solidFill>
            </a:endParaRPr>
          </a:p>
          <a:p>
            <a:r>
              <a:rPr lang="zh-CN" altLang="en-US" sz="1500" dirty="0">
                <a:solidFill>
                  <a:schemeClr val="bg1"/>
                </a:solidFill>
              </a:rPr>
              <a:t>- anaemia:                     decrease of red blood cells or hemoglobin </a:t>
            </a:r>
            <a:endParaRPr lang="zh-CN" altLang="en-US" sz="1500" dirty="0">
              <a:solidFill>
                <a:schemeClr val="bg1"/>
              </a:solidFill>
            </a:endParaRPr>
          </a:p>
          <a:p>
            <a:r>
              <a:rPr lang="zh-CN" altLang="en-US" sz="1500" dirty="0">
                <a:solidFill>
                  <a:schemeClr val="bg1"/>
                </a:solidFill>
              </a:rPr>
              <a:t>                                      </a:t>
            </a:r>
            <a:r>
              <a:rPr lang="zh-CN" altLang="en-US" sz="1500" dirty="0">
                <a:solidFill>
                  <a:schemeClr val="bg1"/>
                </a:solidFill>
                <a:sym typeface="+mn-ea"/>
              </a:rPr>
              <a:t>(boolean) </a:t>
            </a:r>
            <a:endParaRPr lang="zh-CN" altLang="en-US" sz="1500" dirty="0">
              <a:solidFill>
                <a:schemeClr val="bg1"/>
              </a:solidFill>
            </a:endParaRPr>
          </a:p>
          <a:p>
            <a:r>
              <a:rPr lang="zh-CN" altLang="en-US" sz="1500" dirty="0">
                <a:solidFill>
                  <a:schemeClr val="bg1"/>
                </a:solidFill>
              </a:rPr>
              <a:t>- high blood pressure:   if the patient has hypertension (boolean) </a:t>
            </a:r>
            <a:endParaRPr lang="zh-CN" altLang="en-US" sz="1500" dirty="0">
              <a:solidFill>
                <a:schemeClr val="bg1"/>
              </a:solidFill>
            </a:endParaRPr>
          </a:p>
          <a:p>
            <a:r>
              <a:rPr lang="zh-CN" altLang="en-US" sz="1500" dirty="0">
                <a:solidFill>
                  <a:schemeClr val="bg1"/>
                </a:solidFill>
              </a:rPr>
              <a:t>- </a:t>
            </a:r>
            <a:r>
              <a:rPr lang="en-US" altLang="zh-CN" sz="1500" dirty="0">
                <a:solidFill>
                  <a:schemeClr val="bg1"/>
                </a:solidFill>
              </a:rPr>
              <a:t>CPK </a:t>
            </a:r>
            <a:r>
              <a:rPr lang="zh-CN" altLang="en-US" sz="1500" dirty="0">
                <a:solidFill>
                  <a:schemeClr val="bg1"/>
                </a:solidFill>
                <a:sym typeface="+mn-ea"/>
              </a:rPr>
              <a:t>:                           level of the CPK enzyme in the blood (mcg/L) </a:t>
            </a:r>
            <a:endParaRPr lang="zh-CN" altLang="en-US" sz="1500" dirty="0">
              <a:solidFill>
                <a:schemeClr val="bg1"/>
              </a:solidFill>
            </a:endParaRPr>
          </a:p>
          <a:p>
            <a:r>
              <a:rPr lang="zh-CN" altLang="en-US" sz="1500" dirty="0">
                <a:solidFill>
                  <a:schemeClr val="bg1"/>
                </a:solidFill>
              </a:rPr>
              <a:t>- diabetes:                     if the patient has diabetes (boolean) </a:t>
            </a:r>
            <a:endParaRPr lang="zh-CN" altLang="en-US" sz="1500" dirty="0">
              <a:solidFill>
                <a:schemeClr val="bg1"/>
              </a:solidFill>
            </a:endParaRPr>
          </a:p>
          <a:p>
            <a:r>
              <a:rPr lang="zh-CN" altLang="en-US" sz="1500" dirty="0">
                <a:solidFill>
                  <a:schemeClr val="bg1"/>
                </a:solidFill>
              </a:rPr>
              <a:t>- ejection fraction:          percentage of blood leaving the heart at each             </a:t>
            </a:r>
            <a:endParaRPr lang="zh-CN" altLang="en-US" sz="1500" dirty="0">
              <a:solidFill>
                <a:schemeClr val="bg1"/>
              </a:solidFill>
            </a:endParaRPr>
          </a:p>
          <a:p>
            <a:r>
              <a:rPr lang="zh-CN" altLang="en-US" sz="1500" dirty="0">
                <a:solidFill>
                  <a:schemeClr val="bg1"/>
                </a:solidFill>
              </a:rPr>
              <a:t>                                      contraction (percentage) </a:t>
            </a:r>
            <a:endParaRPr lang="zh-CN" altLang="en-US" sz="1500" dirty="0">
              <a:solidFill>
                <a:schemeClr val="bg1"/>
              </a:solidFill>
            </a:endParaRPr>
          </a:p>
          <a:p>
            <a:r>
              <a:rPr lang="zh-CN" altLang="en-US" sz="1500" dirty="0">
                <a:solidFill>
                  <a:schemeClr val="bg1"/>
                </a:solidFill>
              </a:rPr>
              <a:t>- platelets:                     platelets in the blood (kiloplatelets/mL) </a:t>
            </a:r>
            <a:endParaRPr lang="zh-CN" altLang="en-US" sz="1500" dirty="0">
              <a:solidFill>
                <a:schemeClr val="bg1"/>
              </a:solidFill>
            </a:endParaRPr>
          </a:p>
          <a:p>
            <a:r>
              <a:rPr lang="zh-CN" altLang="en-US" sz="1500" dirty="0">
                <a:solidFill>
                  <a:schemeClr val="bg1"/>
                </a:solidFill>
              </a:rPr>
              <a:t>- sex:                              woman or man (binary) </a:t>
            </a:r>
            <a:endParaRPr lang="zh-CN" altLang="en-US" sz="1500" dirty="0">
              <a:solidFill>
                <a:schemeClr val="bg1"/>
              </a:solidFill>
            </a:endParaRPr>
          </a:p>
          <a:p>
            <a:r>
              <a:rPr lang="zh-CN" altLang="en-US" sz="1500" dirty="0">
                <a:solidFill>
                  <a:schemeClr val="bg1"/>
                </a:solidFill>
              </a:rPr>
              <a:t>- serum creatinine:        level of serum creatinine in the blood (mg/dL) </a:t>
            </a:r>
            <a:endParaRPr lang="zh-CN" altLang="en-US" sz="1500" dirty="0">
              <a:solidFill>
                <a:schemeClr val="bg1"/>
              </a:solidFill>
            </a:endParaRPr>
          </a:p>
          <a:p>
            <a:r>
              <a:rPr lang="zh-CN" altLang="en-US" sz="1500" dirty="0">
                <a:solidFill>
                  <a:schemeClr val="bg1"/>
                </a:solidFill>
              </a:rPr>
              <a:t>- serum sodium:            level of serum sodium in the blood (mEq/L) </a:t>
            </a:r>
            <a:endParaRPr lang="zh-CN" altLang="en-US" sz="1500" dirty="0">
              <a:solidFill>
                <a:schemeClr val="bg1"/>
              </a:solidFill>
            </a:endParaRPr>
          </a:p>
          <a:p>
            <a:r>
              <a:rPr lang="zh-CN" altLang="en-US" sz="1500" dirty="0">
                <a:solidFill>
                  <a:schemeClr val="bg1"/>
                </a:solidFill>
              </a:rPr>
              <a:t>- smoking:                     if the patient smokes or not (boolean) </a:t>
            </a:r>
            <a:endParaRPr lang="zh-CN" altLang="en-US" sz="1500" dirty="0">
              <a:solidFill>
                <a:schemeClr val="bg1"/>
              </a:solidFill>
            </a:endParaRPr>
          </a:p>
          <a:p>
            <a:r>
              <a:rPr lang="zh-CN" altLang="en-US" sz="1500" dirty="0">
                <a:solidFill>
                  <a:schemeClr val="bg1"/>
                </a:solidFill>
              </a:rPr>
              <a:t>- time:                            follow-up period (days) </a:t>
            </a:r>
            <a:endParaRPr lang="zh-CN" altLang="en-US" sz="1500" dirty="0">
              <a:solidFill>
                <a:schemeClr val="bg1"/>
              </a:solidFill>
            </a:endParaRPr>
          </a:p>
          <a:p>
            <a:r>
              <a:rPr lang="zh-CN" altLang="en-US" sz="1500" dirty="0">
                <a:solidFill>
                  <a:schemeClr val="bg1"/>
                </a:solidFill>
              </a:rPr>
              <a:t>- [target] death event:   if the patient deceased during the follow-up </a:t>
            </a:r>
            <a:endParaRPr lang="zh-CN" altLang="en-US" sz="1500" dirty="0">
              <a:solidFill>
                <a:schemeClr val="bg1"/>
              </a:solidFill>
            </a:endParaRPr>
          </a:p>
          <a:p>
            <a:r>
              <a:rPr lang="zh-CN" altLang="en-US" sz="1500" dirty="0">
                <a:solidFill>
                  <a:schemeClr val="bg1"/>
                </a:solidFill>
              </a:rPr>
              <a:t>                                      period (boolean) </a:t>
            </a:r>
            <a:endParaRPr lang="zh-CN" altLang="en-US" sz="1500" dirty="0">
              <a:solidFill>
                <a:schemeClr val="bg1"/>
              </a:solidFill>
            </a:endParaRPr>
          </a:p>
        </p:txBody>
      </p:sp>
    </p:spTree>
    <p:custDataLst>
      <p:tags r:id="rId18"/>
    </p:custData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1" name="任意多边形: 形状 20"/>
          <p:cNvSpPr/>
          <p:nvPr/>
        </p:nvSpPr>
        <p:spPr>
          <a:xfrm>
            <a:off x="1052056" y="4107137"/>
            <a:ext cx="4557253" cy="1309750"/>
          </a:xfrm>
          <a:custGeom>
            <a:avLst/>
            <a:gdLst>
              <a:gd name="connsiteX0" fmla="*/ 1172497 w 2344994"/>
              <a:gd name="connsiteY0" fmla="*/ 192687 h 1571146"/>
              <a:gd name="connsiteX1" fmla="*/ 287593 w 2344994"/>
              <a:gd name="connsiteY1" fmla="*/ 785573 h 1571146"/>
              <a:gd name="connsiteX2" fmla="*/ 1172497 w 2344994"/>
              <a:gd name="connsiteY2" fmla="*/ 1378458 h 1571146"/>
              <a:gd name="connsiteX3" fmla="*/ 2057400 w 2344994"/>
              <a:gd name="connsiteY3" fmla="*/ 785573 h 1571146"/>
              <a:gd name="connsiteX4" fmla="*/ 1172497 w 2344994"/>
              <a:gd name="connsiteY4" fmla="*/ 0 h 1571146"/>
              <a:gd name="connsiteX5" fmla="*/ 2344994 w 2344994"/>
              <a:gd name="connsiteY5" fmla="*/ 785573 h 1571146"/>
              <a:gd name="connsiteX6" fmla="*/ 1172497 w 2344994"/>
              <a:gd name="connsiteY6" fmla="*/ 1571146 h 1571146"/>
              <a:gd name="connsiteX7" fmla="*/ 0 w 2344994"/>
              <a:gd name="connsiteY7" fmla="*/ 785573 h 157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4994" h="1571146">
                <a:moveTo>
                  <a:pt x="1172497" y="192687"/>
                </a:moveTo>
                <a:lnTo>
                  <a:pt x="287593" y="785573"/>
                </a:lnTo>
                <a:lnTo>
                  <a:pt x="1172497" y="1378458"/>
                </a:lnTo>
                <a:lnTo>
                  <a:pt x="2057400" y="785573"/>
                </a:lnTo>
                <a:close/>
                <a:moveTo>
                  <a:pt x="1172497" y="0"/>
                </a:moveTo>
                <a:lnTo>
                  <a:pt x="2344994" y="785573"/>
                </a:lnTo>
                <a:lnTo>
                  <a:pt x="1172497" y="1571146"/>
                </a:lnTo>
                <a:lnTo>
                  <a:pt x="0" y="785573"/>
                </a:lnTo>
                <a:close/>
              </a:path>
            </a:pathLst>
          </a:custGeom>
          <a:solidFill>
            <a:srgbClr val="39D1D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B9BD5">
                  <a:lumMod val="50000"/>
                </a:srgbClr>
              </a:solidFill>
              <a:effectLst/>
              <a:uLnTx/>
              <a:uFillTx/>
              <a:latin typeface="站酷文艺体" panose="02000603000000000000" pitchFamily="2" charset="-122"/>
              <a:ea typeface="站酷文艺体" panose="02000603000000000000" pitchFamily="2" charset="-122"/>
              <a:cs typeface="+mn-cs"/>
            </a:endParaRPr>
          </a:p>
        </p:txBody>
      </p:sp>
      <p:sp>
        <p:nvSpPr>
          <p:cNvPr id="22" name="流程图: 决策 21"/>
          <p:cNvSpPr/>
          <p:nvPr/>
        </p:nvSpPr>
        <p:spPr>
          <a:xfrm>
            <a:off x="1439471" y="4220975"/>
            <a:ext cx="3783377" cy="1081992"/>
          </a:xfrm>
          <a:prstGeom prst="flowChartDecision">
            <a:avLst/>
          </a:prstGeom>
          <a:solidFill>
            <a:srgbClr val="39D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B9BD5">
                  <a:lumMod val="50000"/>
                </a:srgbClr>
              </a:solidFill>
              <a:effectLst/>
              <a:uLnTx/>
              <a:uFillTx/>
              <a:latin typeface="站酷文艺体" panose="02000603000000000000" pitchFamily="2" charset="-122"/>
              <a:ea typeface="站酷文艺体" panose="02000603000000000000" pitchFamily="2" charset="-122"/>
              <a:cs typeface="+mn-cs"/>
            </a:endParaRPr>
          </a:p>
        </p:txBody>
      </p:sp>
      <p:sp>
        <p:nvSpPr>
          <p:cNvPr id="19" name="任意多边形: 形状 18"/>
          <p:cNvSpPr/>
          <p:nvPr/>
        </p:nvSpPr>
        <p:spPr>
          <a:xfrm>
            <a:off x="1052056" y="2823569"/>
            <a:ext cx="4557253" cy="1309750"/>
          </a:xfrm>
          <a:custGeom>
            <a:avLst/>
            <a:gdLst>
              <a:gd name="connsiteX0" fmla="*/ 1172497 w 2344994"/>
              <a:gd name="connsiteY0" fmla="*/ 192687 h 1571146"/>
              <a:gd name="connsiteX1" fmla="*/ 287593 w 2344994"/>
              <a:gd name="connsiteY1" fmla="*/ 785573 h 1571146"/>
              <a:gd name="connsiteX2" fmla="*/ 1172497 w 2344994"/>
              <a:gd name="connsiteY2" fmla="*/ 1378458 h 1571146"/>
              <a:gd name="connsiteX3" fmla="*/ 2057400 w 2344994"/>
              <a:gd name="connsiteY3" fmla="*/ 785573 h 1571146"/>
              <a:gd name="connsiteX4" fmla="*/ 1172497 w 2344994"/>
              <a:gd name="connsiteY4" fmla="*/ 0 h 1571146"/>
              <a:gd name="connsiteX5" fmla="*/ 2344994 w 2344994"/>
              <a:gd name="connsiteY5" fmla="*/ 785573 h 1571146"/>
              <a:gd name="connsiteX6" fmla="*/ 1172497 w 2344994"/>
              <a:gd name="connsiteY6" fmla="*/ 1571146 h 1571146"/>
              <a:gd name="connsiteX7" fmla="*/ 0 w 2344994"/>
              <a:gd name="connsiteY7" fmla="*/ 785573 h 157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4994" h="1571146">
                <a:moveTo>
                  <a:pt x="1172497" y="192687"/>
                </a:moveTo>
                <a:lnTo>
                  <a:pt x="287593" y="785573"/>
                </a:lnTo>
                <a:lnTo>
                  <a:pt x="1172497" y="1378458"/>
                </a:lnTo>
                <a:lnTo>
                  <a:pt x="2057400" y="785573"/>
                </a:lnTo>
                <a:close/>
                <a:moveTo>
                  <a:pt x="1172497" y="0"/>
                </a:moveTo>
                <a:lnTo>
                  <a:pt x="2344994" y="785573"/>
                </a:lnTo>
                <a:lnTo>
                  <a:pt x="1172497" y="1571146"/>
                </a:lnTo>
                <a:lnTo>
                  <a:pt x="0" y="785573"/>
                </a:lnTo>
                <a:close/>
              </a:path>
            </a:pathLst>
          </a:custGeom>
          <a:solidFill>
            <a:schemeClr val="bg1">
              <a:lumMod val="8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B9BD5">
                  <a:lumMod val="50000"/>
                </a:srgbClr>
              </a:solidFill>
              <a:effectLst/>
              <a:uLnTx/>
              <a:uFillTx/>
              <a:latin typeface="站酷文艺体" panose="02000603000000000000" pitchFamily="2" charset="-122"/>
              <a:ea typeface="站酷文艺体" panose="02000603000000000000" pitchFamily="2" charset="-122"/>
              <a:cs typeface="+mn-cs"/>
            </a:endParaRPr>
          </a:p>
        </p:txBody>
      </p:sp>
      <p:sp>
        <p:nvSpPr>
          <p:cNvPr id="20" name="流程图: 决策 19"/>
          <p:cNvSpPr/>
          <p:nvPr/>
        </p:nvSpPr>
        <p:spPr>
          <a:xfrm>
            <a:off x="1405816" y="2900577"/>
            <a:ext cx="3783377" cy="1081992"/>
          </a:xfrm>
          <a:prstGeom prst="flowChartDecis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B9BD5">
                  <a:lumMod val="50000"/>
                </a:srgbClr>
              </a:solidFill>
              <a:effectLst/>
              <a:uLnTx/>
              <a:uFillTx/>
              <a:latin typeface="站酷文艺体" panose="02000603000000000000" pitchFamily="2" charset="-122"/>
              <a:ea typeface="站酷文艺体" panose="02000603000000000000" pitchFamily="2" charset="-122"/>
              <a:cs typeface="+mn-cs"/>
            </a:endParaRPr>
          </a:p>
        </p:txBody>
      </p:sp>
      <p:sp>
        <p:nvSpPr>
          <p:cNvPr id="17" name="任意多边形: 形状 16"/>
          <p:cNvSpPr/>
          <p:nvPr/>
        </p:nvSpPr>
        <p:spPr>
          <a:xfrm>
            <a:off x="1052056" y="1582639"/>
            <a:ext cx="4557253" cy="1309750"/>
          </a:xfrm>
          <a:custGeom>
            <a:avLst/>
            <a:gdLst>
              <a:gd name="connsiteX0" fmla="*/ 1172497 w 2344994"/>
              <a:gd name="connsiteY0" fmla="*/ 192687 h 1571146"/>
              <a:gd name="connsiteX1" fmla="*/ 287593 w 2344994"/>
              <a:gd name="connsiteY1" fmla="*/ 785573 h 1571146"/>
              <a:gd name="connsiteX2" fmla="*/ 1172497 w 2344994"/>
              <a:gd name="connsiteY2" fmla="*/ 1378458 h 1571146"/>
              <a:gd name="connsiteX3" fmla="*/ 2057400 w 2344994"/>
              <a:gd name="connsiteY3" fmla="*/ 785573 h 1571146"/>
              <a:gd name="connsiteX4" fmla="*/ 1172497 w 2344994"/>
              <a:gd name="connsiteY4" fmla="*/ 0 h 1571146"/>
              <a:gd name="connsiteX5" fmla="*/ 2344994 w 2344994"/>
              <a:gd name="connsiteY5" fmla="*/ 785573 h 1571146"/>
              <a:gd name="connsiteX6" fmla="*/ 1172497 w 2344994"/>
              <a:gd name="connsiteY6" fmla="*/ 1571146 h 1571146"/>
              <a:gd name="connsiteX7" fmla="*/ 0 w 2344994"/>
              <a:gd name="connsiteY7" fmla="*/ 785573 h 157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4994" h="1571146">
                <a:moveTo>
                  <a:pt x="1172497" y="192687"/>
                </a:moveTo>
                <a:lnTo>
                  <a:pt x="287593" y="785573"/>
                </a:lnTo>
                <a:lnTo>
                  <a:pt x="1172497" y="1378458"/>
                </a:lnTo>
                <a:lnTo>
                  <a:pt x="2057400" y="785573"/>
                </a:lnTo>
                <a:close/>
                <a:moveTo>
                  <a:pt x="1172497" y="0"/>
                </a:moveTo>
                <a:lnTo>
                  <a:pt x="2344994" y="785573"/>
                </a:lnTo>
                <a:lnTo>
                  <a:pt x="1172497" y="1571146"/>
                </a:lnTo>
                <a:lnTo>
                  <a:pt x="0" y="785573"/>
                </a:lnTo>
                <a:close/>
              </a:path>
            </a:pathLst>
          </a:custGeom>
          <a:solidFill>
            <a:srgbClr val="39D1D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B9BD5">
                  <a:lumMod val="50000"/>
                </a:srgbClr>
              </a:solidFill>
              <a:effectLst/>
              <a:uLnTx/>
              <a:uFillTx/>
              <a:latin typeface="站酷文艺体" panose="02000603000000000000" pitchFamily="2" charset="-122"/>
              <a:ea typeface="站酷文艺体" panose="02000603000000000000" pitchFamily="2" charset="-122"/>
              <a:cs typeface="+mn-cs"/>
            </a:endParaRPr>
          </a:p>
        </p:txBody>
      </p:sp>
      <p:sp>
        <p:nvSpPr>
          <p:cNvPr id="18" name="流程图: 决策 17"/>
          <p:cNvSpPr/>
          <p:nvPr/>
        </p:nvSpPr>
        <p:spPr>
          <a:xfrm>
            <a:off x="1405816" y="1671077"/>
            <a:ext cx="3783377" cy="1081992"/>
          </a:xfrm>
          <a:prstGeom prst="flowChartDecision">
            <a:avLst/>
          </a:prstGeom>
          <a:solidFill>
            <a:srgbClr val="39D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B9BD5">
                  <a:lumMod val="50000"/>
                </a:srgbClr>
              </a:solidFill>
              <a:effectLst/>
              <a:uLnTx/>
              <a:uFillTx/>
              <a:latin typeface="站酷文艺体" panose="02000603000000000000" pitchFamily="2" charset="-122"/>
              <a:ea typeface="站酷文艺体" panose="02000603000000000000" pitchFamily="2" charset="-122"/>
              <a:cs typeface="+mn-cs"/>
            </a:endParaRPr>
          </a:p>
        </p:txBody>
      </p:sp>
      <p:sp>
        <p:nvSpPr>
          <p:cNvPr id="4" name="文本框 3"/>
          <p:cNvSpPr txBox="1"/>
          <p:nvPr/>
        </p:nvSpPr>
        <p:spPr>
          <a:xfrm>
            <a:off x="2098675" y="1767840"/>
            <a:ext cx="2397125" cy="9531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1"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rPr>
              <a:t>EDA</a:t>
            </a:r>
            <a:endParaRPr kumimoji="0" lang="en-US" altLang="zh-CN" sz="2800" b="0" i="1"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sym typeface="+mn-ea"/>
              </a:rPr>
              <a:t>Exploratory Data Analysis </a:t>
            </a:r>
            <a:endParaRPr kumimoji="0" lang="en-US" altLang="zh-CN" sz="14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400" b="0" i="1"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5" name="文本框 4"/>
          <p:cNvSpPr txBox="1"/>
          <p:nvPr/>
        </p:nvSpPr>
        <p:spPr>
          <a:xfrm>
            <a:off x="1963420" y="3143885"/>
            <a:ext cx="276288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1" u="none" strike="noStrike" kern="1200" cap="none" spc="0" normalizeH="0" baseline="0" noProof="0" dirty="0">
                <a:ln>
                  <a:noFill/>
                </a:ln>
                <a:solidFill>
                  <a:srgbClr val="39D1D6"/>
                </a:solidFill>
                <a:effectLst/>
                <a:uLnTx/>
                <a:uFillTx/>
                <a:latin typeface="站酷文艺体" panose="02000603000000000000" pitchFamily="2" charset="-122"/>
                <a:ea typeface="站酷文艺体" panose="02000603000000000000" pitchFamily="2" charset="-122"/>
                <a:cs typeface="+mn-cs"/>
              </a:rPr>
              <a:t>Build the Model</a:t>
            </a:r>
            <a:endParaRPr kumimoji="0" lang="en-US" altLang="zh-CN" sz="2800" b="0" i="1" u="none" strike="noStrike" kern="1200" cap="none" spc="0" normalizeH="0" baseline="0" noProof="0" dirty="0">
              <a:ln>
                <a:noFill/>
              </a:ln>
              <a:solidFill>
                <a:srgbClr val="39D1D6"/>
              </a:solidFill>
              <a:effectLst/>
              <a:uLnTx/>
              <a:uFillTx/>
              <a:latin typeface="站酷文艺体" panose="02000603000000000000" pitchFamily="2" charset="-122"/>
              <a:ea typeface="站酷文艺体" panose="02000603000000000000" pitchFamily="2" charset="-122"/>
              <a:cs typeface="+mn-cs"/>
            </a:endParaRPr>
          </a:p>
        </p:txBody>
      </p:sp>
      <p:sp>
        <p:nvSpPr>
          <p:cNvPr id="6" name="文本框 5"/>
          <p:cNvSpPr txBox="1"/>
          <p:nvPr/>
        </p:nvSpPr>
        <p:spPr>
          <a:xfrm>
            <a:off x="1800225" y="4472940"/>
            <a:ext cx="342265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1"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rPr>
              <a:t>Evaluat</a:t>
            </a:r>
            <a:r>
              <a:rPr kumimoji="0" lang="en-US" altLang="zh-CN" sz="2800" b="0" i="1"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rPr>
              <a:t>e the M</a:t>
            </a:r>
            <a:r>
              <a:rPr kumimoji="0" lang="zh-CN" altLang="en-US" sz="2800" b="0" i="1"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rPr>
              <a:t>odel</a:t>
            </a:r>
            <a:endParaRPr kumimoji="0" lang="zh-CN" altLang="en-US" sz="2800" b="0" i="1" u="none" strike="noStrike" kern="1200" cap="none" spc="0" normalizeH="0" baseline="0" noProof="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cxnSp>
        <p:nvCxnSpPr>
          <p:cNvPr id="8" name="直接连接符 7"/>
          <p:cNvCxnSpPr/>
          <p:nvPr/>
        </p:nvCxnSpPr>
        <p:spPr>
          <a:xfrm>
            <a:off x="4336032" y="2220371"/>
            <a:ext cx="3156155" cy="0"/>
          </a:xfrm>
          <a:prstGeom prst="line">
            <a:avLst/>
          </a:prstGeom>
          <a:ln w="15875">
            <a:solidFill>
              <a:schemeClr val="bg1"/>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336032" y="3475111"/>
            <a:ext cx="3156155" cy="0"/>
          </a:xfrm>
          <a:prstGeom prst="line">
            <a:avLst/>
          </a:prstGeom>
          <a:ln w="15875">
            <a:solidFill>
              <a:schemeClr val="bg1"/>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986020" y="4757420"/>
            <a:ext cx="2506345" cy="4445"/>
          </a:xfrm>
          <a:prstGeom prst="line">
            <a:avLst/>
          </a:prstGeom>
          <a:ln w="15875">
            <a:solidFill>
              <a:schemeClr val="bg1"/>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492365" y="1403350"/>
            <a:ext cx="4770120" cy="1489075"/>
          </a:xfrm>
          <a:prstGeom prst="rect">
            <a:avLst/>
          </a:prstGeom>
          <a:noFill/>
        </p:spPr>
        <p:txBody>
          <a:bodyPr wrap="square" rtlCol="0">
            <a:spAutoFit/>
          </a:body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90204" pitchFamily="34" charset="0"/>
              <a:buChar char="•"/>
              <a:defRPr/>
            </a:pPr>
            <a:r>
              <a:rPr kumimoji="0" lang="zh-CN" altLang="en-US" sz="1400" b="0" i="0" u="none" strike="noStrike" kern="1200" cap="none" spc="0" normalizeH="0" baseline="0" noProof="0">
                <a:ln>
                  <a:noFill/>
                </a:ln>
                <a:solidFill>
                  <a:schemeClr val="bg1"/>
                </a:solidFill>
                <a:effectLst/>
                <a:uLnTx/>
                <a:uFillTx/>
                <a:latin typeface="Cambria Math" panose="02040503050406030204" charset="0"/>
                <a:ea typeface="站酷文艺体" panose="02000603000000000000" pitchFamily="2" charset="-122"/>
                <a:cs typeface="Cambria Math" panose="02040503050406030204" charset="0"/>
              </a:rPr>
              <a:t>First of all, we </a:t>
            </a:r>
            <a:r>
              <a:rPr kumimoji="0" lang="en-US" altLang="zh-CN" sz="1400" b="0" i="0" u="none" strike="noStrike" kern="1200" cap="none" spc="0" normalizeH="0" baseline="0" noProof="0">
                <a:ln>
                  <a:noFill/>
                </a:ln>
                <a:solidFill>
                  <a:schemeClr val="bg1"/>
                </a:solidFill>
                <a:effectLst/>
                <a:uLnTx/>
                <a:uFillTx/>
                <a:latin typeface="Cambria Math" panose="02040503050406030204" charset="0"/>
                <a:ea typeface="站酷文艺体" panose="02000603000000000000" pitchFamily="2" charset="-122"/>
                <a:cs typeface="Cambria Math" panose="02040503050406030204" charset="0"/>
              </a:rPr>
              <a:t>analysis</a:t>
            </a:r>
            <a:r>
              <a:rPr kumimoji="0" lang="zh-CN" altLang="en-US" sz="1400" b="0" i="0" u="none" strike="noStrike" kern="1200" cap="none" spc="0" normalizeH="0" baseline="0" noProof="0">
                <a:ln>
                  <a:noFill/>
                </a:ln>
                <a:solidFill>
                  <a:schemeClr val="bg1"/>
                </a:solidFill>
                <a:effectLst/>
                <a:uLnTx/>
                <a:uFillTx/>
                <a:latin typeface="Cambria Math" panose="02040503050406030204" charset="0"/>
                <a:ea typeface="站酷文艺体" panose="02000603000000000000" pitchFamily="2" charset="-122"/>
                <a:cs typeface="Cambria Math" panose="02040503050406030204" charset="0"/>
              </a:rPr>
              <a:t> the general situation of the data through </a:t>
            </a:r>
            <a:r>
              <a:rPr kumimoji="0" lang="zh-CN" altLang="en-US" sz="1400" b="1" i="0" u="none" strike="noStrike" kern="1200" cap="none" spc="0" normalizeH="0" baseline="0" noProof="0">
                <a:ln>
                  <a:noFill/>
                </a:ln>
                <a:solidFill>
                  <a:srgbClr val="00B0F0"/>
                </a:solidFill>
                <a:effectLst/>
                <a:uLnTx/>
                <a:uFillTx/>
                <a:latin typeface="Cambria Math" panose="02040503050406030204" charset="0"/>
                <a:ea typeface="站酷文艺体" panose="02000603000000000000" pitchFamily="2" charset="-122"/>
                <a:cs typeface="Cambria Math" panose="02040503050406030204" charset="0"/>
              </a:rPr>
              <a:t>pandas-filing</a:t>
            </a:r>
            <a:r>
              <a:rPr kumimoji="0" lang="zh-CN" altLang="en-US" sz="1400" b="0" i="0" u="none" strike="noStrike" kern="1200" cap="none" spc="0" normalizeH="0" baseline="0" noProof="0">
                <a:ln>
                  <a:noFill/>
                </a:ln>
                <a:solidFill>
                  <a:schemeClr val="bg1"/>
                </a:solidFill>
                <a:effectLst/>
                <a:uLnTx/>
                <a:uFillTx/>
                <a:latin typeface="Cambria Math" panose="02040503050406030204" charset="0"/>
                <a:ea typeface="站酷文艺体" panose="02000603000000000000" pitchFamily="2" charset="-122"/>
                <a:cs typeface="Cambria Math" panose="02040503050406030204" charset="0"/>
              </a:rPr>
              <a:t> package. </a:t>
            </a:r>
            <a:endParaRPr kumimoji="0" lang="zh-CN" altLang="en-US" sz="1400" b="0" i="0" u="none" strike="noStrike" kern="1200" cap="none" spc="0" normalizeH="0" baseline="0" noProof="0">
              <a:ln>
                <a:noFill/>
              </a:ln>
              <a:solidFill>
                <a:schemeClr val="bg1"/>
              </a:solidFill>
              <a:effectLst/>
              <a:uLnTx/>
              <a:uFillTx/>
              <a:latin typeface="Cambria Math" panose="02040503050406030204" charset="0"/>
              <a:ea typeface="站酷文艺体" panose="02000603000000000000" pitchFamily="2" charset="-122"/>
              <a:cs typeface="Cambria Math" panose="02040503050406030204" charset="0"/>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90204" pitchFamily="34" charset="0"/>
              <a:buChar char="•"/>
              <a:defRPr/>
            </a:pPr>
            <a:r>
              <a:rPr kumimoji="0" lang="zh-CN" altLang="en-US" sz="1400" b="0" i="0" u="none" strike="noStrike" kern="1200" cap="none" spc="0" normalizeH="0" baseline="0" noProof="0">
                <a:ln>
                  <a:noFill/>
                </a:ln>
                <a:solidFill>
                  <a:schemeClr val="bg1"/>
                </a:solidFill>
                <a:effectLst/>
                <a:uLnTx/>
                <a:uFillTx/>
                <a:latin typeface="Cambria Math" panose="02040503050406030204" charset="0"/>
                <a:ea typeface="站酷文艺体" panose="02000603000000000000" pitchFamily="2" charset="-122"/>
                <a:cs typeface="Cambria Math" panose="02040503050406030204" charset="0"/>
              </a:rPr>
              <a:t>Then adjust the</a:t>
            </a:r>
            <a:r>
              <a:rPr kumimoji="0" lang="zh-CN" altLang="en-US" sz="1400" b="1" i="0" u="none" strike="noStrike" kern="1200" cap="none" spc="0" normalizeH="0" baseline="0" noProof="0">
                <a:ln>
                  <a:noFill/>
                </a:ln>
                <a:solidFill>
                  <a:srgbClr val="00B0F0"/>
                </a:solidFill>
                <a:effectLst/>
                <a:uLnTx/>
                <a:uFillTx/>
                <a:latin typeface="Cambria Math" panose="02040503050406030204" charset="0"/>
                <a:ea typeface="站酷文艺体" panose="02000603000000000000" pitchFamily="2" charset="-122"/>
                <a:cs typeface="Cambria Math" panose="02040503050406030204" charset="0"/>
              </a:rPr>
              <a:t> distribution</a:t>
            </a:r>
            <a:r>
              <a:rPr kumimoji="0" lang="zh-CN" altLang="en-US" sz="1400" b="0" i="0" u="none" strike="noStrike" kern="1200" cap="none" spc="0" normalizeH="0" baseline="0" noProof="0">
                <a:ln>
                  <a:noFill/>
                </a:ln>
                <a:solidFill>
                  <a:schemeClr val="bg1"/>
                </a:solidFill>
                <a:effectLst/>
                <a:uLnTx/>
                <a:uFillTx/>
                <a:latin typeface="Cambria Math" panose="02040503050406030204" charset="0"/>
                <a:ea typeface="站酷文艺体" panose="02000603000000000000" pitchFamily="2" charset="-122"/>
                <a:cs typeface="Cambria Math" panose="02040503050406030204" charset="0"/>
              </a:rPr>
              <a:t> of continuous variables</a:t>
            </a:r>
            <a:r>
              <a:rPr kumimoji="0" lang="en-US" altLang="zh-CN" sz="1400" b="0" i="0" u="none" strike="noStrike" kern="1200" cap="none" spc="0" normalizeH="0" baseline="0" noProof="0">
                <a:ln>
                  <a:noFill/>
                </a:ln>
                <a:solidFill>
                  <a:schemeClr val="bg1"/>
                </a:solidFill>
                <a:effectLst/>
                <a:uLnTx/>
                <a:uFillTx/>
                <a:latin typeface="Cambria Math" panose="02040503050406030204" charset="0"/>
                <a:ea typeface="站酷文艺体" panose="02000603000000000000" pitchFamily="2" charset="-122"/>
                <a:cs typeface="Cambria Math" panose="02040503050406030204" charset="0"/>
              </a:rPr>
              <a:t>.</a:t>
            </a:r>
            <a:endParaRPr kumimoji="0" lang="en-US" altLang="zh-CN" sz="1400" b="0" i="0" u="none" strike="noStrike" kern="1200" cap="none" spc="0" normalizeH="0" baseline="0" noProof="0">
              <a:ln>
                <a:noFill/>
              </a:ln>
              <a:solidFill>
                <a:schemeClr val="bg1"/>
              </a:solidFill>
              <a:effectLst/>
              <a:uLnTx/>
              <a:uFillTx/>
              <a:latin typeface="Cambria Math" panose="02040503050406030204" charset="0"/>
              <a:ea typeface="站酷文艺体" panose="02000603000000000000" pitchFamily="2" charset="-122"/>
              <a:cs typeface="Cambria Math" panose="02040503050406030204" charset="0"/>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90204" pitchFamily="34" charset="0"/>
              <a:buChar char="•"/>
              <a:defRPr/>
            </a:pPr>
            <a:r>
              <a:rPr kumimoji="0" lang="en-US" altLang="zh-CN" sz="1400" b="0" i="0" u="none" strike="noStrike" kern="1200" cap="none" spc="0" normalizeH="0" baseline="0" noProof="0">
                <a:ln>
                  <a:noFill/>
                </a:ln>
                <a:solidFill>
                  <a:schemeClr val="bg1"/>
                </a:solidFill>
                <a:effectLst/>
                <a:uLnTx/>
                <a:uFillTx/>
                <a:latin typeface="Cambria Math" panose="02040503050406030204" charset="0"/>
                <a:ea typeface="站酷文艺体" panose="02000603000000000000" pitchFamily="2" charset="-122"/>
                <a:cs typeface="Cambria Math" panose="02040503050406030204" charset="0"/>
              </a:rPr>
              <a:t>F</a:t>
            </a:r>
            <a:r>
              <a:rPr kumimoji="0" lang="zh-CN" altLang="en-US" sz="1400" b="0" i="0" u="none" strike="noStrike" kern="1200" cap="none" spc="0" normalizeH="0" baseline="0" noProof="0">
                <a:ln>
                  <a:noFill/>
                </a:ln>
                <a:solidFill>
                  <a:schemeClr val="bg1"/>
                </a:solidFill>
                <a:effectLst/>
                <a:uLnTx/>
                <a:uFillTx/>
                <a:latin typeface="Cambria Math" panose="02040503050406030204" charset="0"/>
                <a:ea typeface="站酷文艺体" panose="02000603000000000000" pitchFamily="2" charset="-122"/>
                <a:cs typeface="Cambria Math" panose="02040503050406030204" charset="0"/>
              </a:rPr>
              <a:t>inally carry out </a:t>
            </a:r>
            <a:r>
              <a:rPr kumimoji="0" lang="zh-CN" altLang="en-US" sz="1400" b="1" i="0" u="none" strike="noStrike" kern="1200" cap="none" spc="0" normalizeH="0" baseline="0" noProof="0">
                <a:ln>
                  <a:noFill/>
                </a:ln>
                <a:solidFill>
                  <a:srgbClr val="00B0F0"/>
                </a:solidFill>
                <a:effectLst/>
                <a:uLnTx/>
                <a:uFillTx/>
                <a:latin typeface="Cambria Math" panose="02040503050406030204" charset="0"/>
                <a:ea typeface="站酷文艺体" panose="02000603000000000000" pitchFamily="2" charset="-122"/>
                <a:cs typeface="Cambria Math" panose="02040503050406030204" charset="0"/>
              </a:rPr>
              <a:t>correlation analysis and  </a:t>
            </a:r>
            <a:r>
              <a:rPr kumimoji="0" lang="en-US" altLang="zh-CN" sz="1400" b="1" i="0" u="none" strike="noStrike" kern="1200" cap="none" spc="0" normalizeH="0" baseline="0" noProof="0">
                <a:ln>
                  <a:noFill/>
                </a:ln>
                <a:solidFill>
                  <a:srgbClr val="00B0F0"/>
                </a:solidFill>
                <a:effectLst/>
                <a:uLnTx/>
                <a:uFillTx/>
                <a:latin typeface="Cambria Math" panose="02040503050406030204" charset="0"/>
                <a:ea typeface="站酷文艺体" panose="02000603000000000000" pitchFamily="2" charset="-122"/>
                <a:cs typeface="Cambria Math" panose="02040503050406030204" charset="0"/>
              </a:rPr>
              <a:t>chi-</a:t>
            </a:r>
            <a:r>
              <a:rPr kumimoji="0" lang="zh-CN" altLang="en-US" sz="1400" b="1" i="0" u="none" strike="noStrike" kern="1200" cap="none" spc="0" normalizeH="0" baseline="0" noProof="0">
                <a:ln>
                  <a:noFill/>
                </a:ln>
                <a:solidFill>
                  <a:srgbClr val="00B0F0"/>
                </a:solidFill>
                <a:effectLst/>
                <a:uLnTx/>
                <a:uFillTx/>
                <a:latin typeface="Cambria Math" panose="02040503050406030204" charset="0"/>
                <a:ea typeface="站酷文艺体" panose="02000603000000000000" pitchFamily="2" charset="-122"/>
                <a:cs typeface="Cambria Math" panose="02040503050406030204" charset="0"/>
              </a:rPr>
              <a:t>test</a:t>
            </a:r>
            <a:r>
              <a:rPr kumimoji="0" lang="zh-CN" altLang="en-US" sz="1400" b="0" i="0" u="none" strike="noStrike" kern="1200" cap="none" spc="0" normalizeH="0" baseline="0" noProof="0">
                <a:ln>
                  <a:noFill/>
                </a:ln>
                <a:solidFill>
                  <a:schemeClr val="bg1"/>
                </a:solidFill>
                <a:effectLst/>
                <a:uLnTx/>
                <a:uFillTx/>
                <a:latin typeface="Cambria Math" panose="02040503050406030204" charset="0"/>
                <a:ea typeface="站酷文艺体" panose="02000603000000000000" pitchFamily="2" charset="-122"/>
                <a:cs typeface="Cambria Math" panose="02040503050406030204" charset="0"/>
              </a:rPr>
              <a:t>, and complete data preprocessing at the same time.</a:t>
            </a:r>
            <a:endParaRPr kumimoji="0" lang="zh-CN" altLang="en-US" sz="1400" b="0" i="0" u="none" strike="noStrike" kern="1200" cap="none" spc="0" normalizeH="0" baseline="0" noProof="0">
              <a:ln>
                <a:noFill/>
              </a:ln>
              <a:solidFill>
                <a:schemeClr val="bg1"/>
              </a:solidFill>
              <a:effectLst/>
              <a:uLnTx/>
              <a:uFillTx/>
              <a:latin typeface="Cambria Math" panose="02040503050406030204" charset="0"/>
              <a:ea typeface="站酷文艺体" panose="02000603000000000000" pitchFamily="2" charset="-122"/>
              <a:cs typeface="Cambria Math" panose="02040503050406030204" charset="0"/>
            </a:endParaRPr>
          </a:p>
        </p:txBody>
      </p:sp>
      <p:sp>
        <p:nvSpPr>
          <p:cNvPr id="12" name="文本框 11"/>
          <p:cNvSpPr txBox="1"/>
          <p:nvPr/>
        </p:nvSpPr>
        <p:spPr>
          <a:xfrm>
            <a:off x="7492365" y="2922905"/>
            <a:ext cx="3580765" cy="1740535"/>
          </a:xfrm>
          <a:prstGeom prst="rect">
            <a:avLst/>
          </a:prstGeom>
          <a:noFill/>
        </p:spPr>
        <p:txBody>
          <a:bodyPr wrap="square" rtlCol="0">
            <a:spAutoFit/>
          </a:body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90204" pitchFamily="34" charset="0"/>
              <a:buChar char="•"/>
              <a:defRPr/>
            </a:pPr>
            <a:r>
              <a:rPr kumimoji="0" lang="en-US" altLang="zh-CN" sz="16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rPr>
              <a:t>Cluster Analysis</a:t>
            </a:r>
            <a:endParaRPr kumimoji="0" lang="en-US" altLang="zh-CN" sz="16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90204" pitchFamily="34" charset="0"/>
              <a:buChar char="•"/>
              <a:defRPr/>
            </a:pPr>
            <a:r>
              <a:rPr kumimoji="0" lang="en-US" altLang="zh-CN" sz="16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rPr>
              <a:t>Decision Tree</a:t>
            </a:r>
            <a:endParaRPr kumimoji="0" lang="en-US" altLang="zh-CN" sz="16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90204" pitchFamily="34" charset="0"/>
              <a:buChar char="•"/>
              <a:defRPr/>
            </a:pPr>
            <a:r>
              <a:rPr kumimoji="0" lang="en-US" altLang="zh-CN" sz="16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rPr>
              <a:t>Logistic Regression</a:t>
            </a:r>
            <a:endParaRPr kumimoji="0" lang="en-US" altLang="zh-CN" sz="16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90204" pitchFamily="34" charset="0"/>
              <a:buChar char="•"/>
              <a:defRPr/>
            </a:pPr>
            <a:r>
              <a:rPr kumimoji="0" lang="en-US" altLang="zh-CN" sz="16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rPr>
              <a:t>Neural Network</a:t>
            </a:r>
            <a:endParaRPr kumimoji="0" lang="en-US" altLang="zh-CN" sz="16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6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p:txBody>
      </p:sp>
      <p:sp>
        <p:nvSpPr>
          <p:cNvPr id="13" name="文本框 12"/>
          <p:cNvSpPr txBox="1"/>
          <p:nvPr/>
        </p:nvSpPr>
        <p:spPr>
          <a:xfrm>
            <a:off x="7492365" y="4133215"/>
            <a:ext cx="5076825" cy="975995"/>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90204" pitchFamily="34" charset="0"/>
              <a:buChar char="•"/>
              <a:defRPr/>
            </a:pPr>
            <a:endParaRPr kumimoji="0" lang="en-US" altLang="zh-CN" sz="16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90204" pitchFamily="34" charset="0"/>
              <a:buChar char="•"/>
              <a:defRPr/>
            </a:pPr>
            <a:r>
              <a:rPr kumimoji="0" lang="en-US" altLang="zh-CN" sz="16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rPr>
              <a:t>5-fold cross validation</a:t>
            </a:r>
            <a:endParaRPr kumimoji="0" lang="en-US" altLang="zh-CN" sz="16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90204" pitchFamily="34" charset="0"/>
              <a:buChar char="•"/>
              <a:defRPr/>
            </a:pPr>
            <a:r>
              <a:rPr kumimoji="0" lang="en-US" altLang="zh-CN" sz="16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rPr>
              <a:t>Receiver operating characteristic curve(ROC)</a:t>
            </a:r>
            <a:endParaRPr kumimoji="0" lang="en-US" altLang="zh-CN" sz="1600" b="0" i="0" u="none" strike="noStrike" kern="1200" cap="none" spc="0" normalizeH="0" baseline="0" noProof="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p:txBody>
      </p:sp>
      <p:sp>
        <p:nvSpPr>
          <p:cNvPr id="23" name="文本框 22"/>
          <p:cNvSpPr txBox="1"/>
          <p:nvPr/>
        </p:nvSpPr>
        <p:spPr>
          <a:xfrm>
            <a:off x="940883" y="5595095"/>
            <a:ext cx="10139989" cy="73723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rPr>
              <a:t>Programming Language</a:t>
            </a:r>
            <a:r>
              <a:rPr kumimoji="0" lang="zh-CN" altLang="en-US"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rPr>
              <a:t>：</a:t>
            </a:r>
            <a:r>
              <a:rPr kumimoji="0" lang="en-US" altLang="zh-CN"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rPr>
              <a:t>Python &amp; Pytorch</a:t>
            </a:r>
            <a:endParaRPr kumimoji="0" lang="en-US" altLang="zh-CN" sz="2800" b="0" i="0" u="none" strike="noStrike" kern="1200" cap="none" spc="0" normalizeH="0" baseline="0" noProof="0" dirty="0">
              <a:ln>
                <a:noFill/>
              </a:ln>
              <a:solidFill>
                <a:schemeClr val="bg1"/>
              </a:solidFill>
              <a:effectLst/>
              <a:uLnTx/>
              <a:uFillTx/>
              <a:latin typeface="站酷文艺体" panose="02000603000000000000" pitchFamily="2" charset="-122"/>
              <a:ea typeface="站酷文艺体" panose="02000603000000000000" pitchFamily="2" charset="-122"/>
              <a:cs typeface="Calibri" panose="020F0702030404030204" pitchFamily="34" charset="0"/>
            </a:endParaRPr>
          </a:p>
        </p:txBody>
      </p:sp>
      <p:grpSp>
        <p:nvGrpSpPr>
          <p:cNvPr id="43" name="组合 42"/>
          <p:cNvGrpSpPr/>
          <p:nvPr/>
        </p:nvGrpSpPr>
        <p:grpSpPr>
          <a:xfrm>
            <a:off x="437515" y="426720"/>
            <a:ext cx="503555" cy="485775"/>
            <a:chOff x="431503" y="418769"/>
            <a:chExt cx="710506" cy="685142"/>
          </a:xfrm>
        </p:grpSpPr>
        <p:sp>
          <p:nvSpPr>
            <p:cNvPr id="45" name="矩形 44"/>
            <p:cNvSpPr/>
            <p:nvPr/>
          </p:nvSpPr>
          <p:spPr>
            <a:xfrm>
              <a:off x="508000" y="469900"/>
              <a:ext cx="634009" cy="634011"/>
            </a:xfrm>
            <a:prstGeom prst="rect">
              <a:avLst/>
            </a:prstGeom>
            <a:solidFill>
              <a:srgbClr val="39D1D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46" name="矩形 45"/>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7" name="文本框 26"/>
          <p:cNvSpPr txBox="1"/>
          <p:nvPr/>
        </p:nvSpPr>
        <p:spPr>
          <a:xfrm>
            <a:off x="932950" y="484164"/>
            <a:ext cx="2669540" cy="49149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Method summary</a:t>
            </a:r>
            <a:endParaRPr kumimoji="0" lang="en-US" altLang="zh-CN" sz="26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3" name="文本框 32"/>
          <p:cNvSpPr txBox="1"/>
          <p:nvPr/>
        </p:nvSpPr>
        <p:spPr>
          <a:xfrm>
            <a:off x="3302000" y="3285381"/>
            <a:ext cx="5753100" cy="11988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alpha val="27000"/>
                  </a:prstClr>
                </a:solidFill>
                <a:effectLst/>
                <a:uLnTx/>
                <a:uFillTx/>
                <a:latin typeface="站酷文艺体" panose="02000603000000000000" pitchFamily="2" charset="-122"/>
                <a:ea typeface="站酷文艺体" panose="02000603000000000000" pitchFamily="2" charset="-122"/>
                <a:cs typeface="+mn-cs"/>
              </a:rPr>
              <a:t>Result</a:t>
            </a:r>
            <a:endParaRPr kumimoji="0" lang="en-US" altLang="zh-CN" sz="7200" b="0" i="0" u="none" strike="noStrike" kern="1200" cap="none" spc="0" normalizeH="0" baseline="0" noProof="0" dirty="0">
              <a:ln>
                <a:noFill/>
              </a:ln>
              <a:solidFill>
                <a:prstClr val="white">
                  <a:alpha val="27000"/>
                </a:prstClr>
              </a:solidFill>
              <a:effectLst/>
              <a:uLnTx/>
              <a:uFillTx/>
              <a:latin typeface="站酷文艺体" panose="02000603000000000000" pitchFamily="2" charset="-122"/>
              <a:ea typeface="站酷文艺体" panose="02000603000000000000" pitchFamily="2" charset="-122"/>
              <a:cs typeface="+mn-cs"/>
            </a:endParaRPr>
          </a:p>
        </p:txBody>
      </p:sp>
      <p:sp>
        <p:nvSpPr>
          <p:cNvPr id="34" name="文本框 33"/>
          <p:cNvSpPr txBox="1"/>
          <p:nvPr/>
        </p:nvSpPr>
        <p:spPr>
          <a:xfrm>
            <a:off x="3164573" y="3286649"/>
            <a:ext cx="5918200" cy="11988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Result</a:t>
            </a:r>
            <a:endParaRPr kumimoji="0" lang="en-US" altLang="zh-CN" sz="7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sp>
        <p:nvSpPr>
          <p:cNvPr id="35" name="文本框 34"/>
          <p:cNvSpPr txBox="1"/>
          <p:nvPr/>
        </p:nvSpPr>
        <p:spPr>
          <a:xfrm>
            <a:off x="2222501" y="4485709"/>
            <a:ext cx="7747000" cy="368300"/>
          </a:xfrm>
          <a:prstGeom prst="rect">
            <a:avLst/>
          </a:prstGeom>
          <a:noFill/>
        </p:spPr>
        <p:txBody>
          <a:bodyPr wrap="square" rtlCol="0">
            <a:spAutoFit/>
          </a:bodyPr>
          <a:lstStyle>
            <a:defPPr>
              <a:defRPr lang="zh-CN"/>
            </a:defPPr>
            <a:lvl1pPr marR="0" lvl="0" indent="0" algn="ctr" fontAlgn="auto">
              <a:lnSpc>
                <a:spcPct val="150000"/>
              </a:lnSpc>
              <a:spcBef>
                <a:spcPts val="0"/>
              </a:spcBef>
              <a:spcAft>
                <a:spcPts val="0"/>
              </a:spcAft>
              <a:buClrTx/>
              <a:buSzTx/>
              <a:buFontTx/>
              <a:buNone/>
              <a:defRPr kumimoji="0" sz="1200" i="0" u="none" strike="noStrike" cap="none" spc="0" normalizeH="0" baseline="0">
                <a:ln>
                  <a:noFill/>
                </a:ln>
                <a:solidFill>
                  <a:srgbClr val="303030"/>
                </a:solidFill>
                <a:effectLst/>
                <a:uLnTx/>
                <a:uFillTx/>
                <a:latin typeface="站酷文艺体" panose="02000603000000000000" pitchFamily="2" charset="-122"/>
                <a:ea typeface="站酷文艺体" panose="02000603000000000000" pitchFamily="2" charset="-122"/>
                <a:cs typeface="Arial" panose="020B0604020202090204" pitchFamily="34" charset="0"/>
              </a:defRPr>
            </a:lvl1p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Arial" panose="020B0604020202090204" pitchFamily="34" charset="0"/>
            </a:endParaRPr>
          </a:p>
        </p:txBody>
      </p:sp>
      <p:sp>
        <p:nvSpPr>
          <p:cNvPr id="36" name="矩形: 圆角 35"/>
          <p:cNvSpPr/>
          <p:nvPr/>
        </p:nvSpPr>
        <p:spPr>
          <a:xfrm>
            <a:off x="5221237" y="1395859"/>
            <a:ext cx="1676501" cy="1676501"/>
          </a:xfrm>
          <a:prstGeom prst="roundRect">
            <a:avLst/>
          </a:prstGeom>
          <a:noFill/>
          <a:ln w="38100">
            <a:solidFill>
              <a:srgbClr val="39D1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6600" b="1" i="0" u="none" strike="noStrike" kern="1200" cap="none" spc="0" normalizeH="0" baseline="0" noProof="0" dirty="0">
              <a:ln>
                <a:noFill/>
              </a:ln>
              <a:solidFill>
                <a:srgbClr val="39D1D6"/>
              </a:solidFill>
              <a:effectLst/>
              <a:uLnTx/>
              <a:uFillTx/>
              <a:latin typeface="Arial" panose="020B0604020202090204" pitchFamily="34" charset="0"/>
              <a:ea typeface="Source Han Sans Regular"/>
              <a:cs typeface="Arial" panose="020B0604020202090204" pitchFamily="34" charset="0"/>
            </a:endParaRPr>
          </a:p>
        </p:txBody>
      </p:sp>
      <p:sp>
        <p:nvSpPr>
          <p:cNvPr id="37" name="文本框 36"/>
          <p:cNvSpPr txBox="1"/>
          <p:nvPr/>
        </p:nvSpPr>
        <p:spPr>
          <a:xfrm>
            <a:off x="5221236" y="1199358"/>
            <a:ext cx="1676502"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1200" cap="none" spc="0" normalizeH="0" baseline="0" noProof="0" dirty="0">
                <a:ln>
                  <a:noFill/>
                </a:ln>
                <a:solidFill>
                  <a:srgbClr val="39D1D6"/>
                </a:solidFill>
                <a:effectLst>
                  <a:outerShdw dist="50800" dir="2700000" algn="tl" rotWithShape="0">
                    <a:prstClr val="white">
                      <a:alpha val="40000"/>
                    </a:prstClr>
                  </a:outerShdw>
                </a:effectLst>
                <a:uLnTx/>
                <a:uFillTx/>
                <a:latin typeface="站酷小薇LOGO体" panose="02010600010101010101" pitchFamily="2" charset="-122"/>
                <a:ea typeface="站酷小薇LOGO体" panose="02010600010101010101" pitchFamily="2" charset="-122"/>
                <a:cs typeface="+mn-cs"/>
              </a:rPr>
              <a:t>03</a:t>
            </a:r>
            <a:endParaRPr kumimoji="0" lang="zh-CN" altLang="en-US" sz="11500" b="0" i="0" u="none" strike="noStrike" kern="1200" cap="none" spc="0" normalizeH="0" baseline="0" noProof="0" dirty="0">
              <a:ln>
                <a:noFill/>
              </a:ln>
              <a:solidFill>
                <a:srgbClr val="39D1D6"/>
              </a:solidFill>
              <a:effectLst>
                <a:outerShdw dist="50800" dir="2700000" algn="tl" rotWithShape="0">
                  <a:prstClr val="white">
                    <a:alpha val="40000"/>
                  </a:prstClr>
                </a:outerShdw>
              </a:effectLst>
              <a:uLnTx/>
              <a:uFillTx/>
              <a:latin typeface="站酷小薇LOGO体" panose="02010600010101010101" pitchFamily="2" charset="-122"/>
              <a:ea typeface="站酷小薇LOGO体" panose="0201060001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5" name="文本框 24"/>
          <p:cNvSpPr txBox="1"/>
          <p:nvPr/>
        </p:nvSpPr>
        <p:spPr>
          <a:xfrm flipH="1">
            <a:off x="6365240" y="2895600"/>
            <a:ext cx="2059940" cy="7067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rPr>
              <a:t>Box-Cox transformation</a:t>
            </a:r>
            <a:endParaRPr kumimoji="0" lang="zh-CN" altLang="en-US" sz="20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endParaRPr>
          </a:p>
        </p:txBody>
      </p:sp>
      <p:grpSp>
        <p:nvGrpSpPr>
          <p:cNvPr id="26" name="组合 25"/>
          <p:cNvGrpSpPr/>
          <p:nvPr/>
        </p:nvGrpSpPr>
        <p:grpSpPr>
          <a:xfrm>
            <a:off x="437650" y="407964"/>
            <a:ext cx="3021021" cy="521970"/>
            <a:chOff x="437650" y="407964"/>
            <a:chExt cx="3021021" cy="521970"/>
          </a:xfrm>
        </p:grpSpPr>
        <p:grpSp>
          <p:nvGrpSpPr>
            <p:cNvPr id="27" name="组合 26"/>
            <p:cNvGrpSpPr/>
            <p:nvPr/>
          </p:nvGrpSpPr>
          <p:grpSpPr>
            <a:xfrm>
              <a:off x="437650" y="426743"/>
              <a:ext cx="503641" cy="485662"/>
              <a:chOff x="431503" y="418769"/>
              <a:chExt cx="710506" cy="685142"/>
            </a:xfrm>
          </p:grpSpPr>
          <p:sp>
            <p:nvSpPr>
              <p:cNvPr id="37" name="矩形 36"/>
              <p:cNvSpPr/>
              <p:nvPr/>
            </p:nvSpPr>
            <p:spPr>
              <a:xfrm>
                <a:off x="508000" y="469900"/>
                <a:ext cx="634009" cy="634011"/>
              </a:xfrm>
              <a:prstGeom prst="rect">
                <a:avLst/>
              </a:prstGeom>
              <a:solidFill>
                <a:srgbClr val="39D1D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CN"/>
                  <a:ea typeface="Source Han Sans Regular"/>
                  <a:cs typeface="+mn-cs"/>
                </a:endParaRPr>
              </a:p>
            </p:txBody>
          </p:sp>
          <p:sp>
            <p:nvSpPr>
              <p:cNvPr id="38" name="矩形 37"/>
              <p:cNvSpPr/>
              <p:nvPr/>
            </p:nvSpPr>
            <p:spPr>
              <a:xfrm>
                <a:off x="431503" y="418769"/>
                <a:ext cx="634008" cy="634011"/>
              </a:xfrm>
              <a:prstGeom prst="rect">
                <a:avLst/>
              </a:prstGeom>
              <a:solidFill>
                <a:srgbClr val="39D1D6">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a:ea typeface="Source Han Sans Regular"/>
                  <a:cs typeface="+mn-cs"/>
                </a:endParaRPr>
              </a:p>
            </p:txBody>
          </p:sp>
        </p:grpSp>
        <p:sp>
          <p:nvSpPr>
            <p:cNvPr id="28" name="文本框 27"/>
            <p:cNvSpPr txBox="1"/>
            <p:nvPr/>
          </p:nvSpPr>
          <p:spPr>
            <a:xfrm>
              <a:off x="1039846" y="407964"/>
              <a:ext cx="2418825" cy="52197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rPr>
                <a:t>EDA</a:t>
              </a:r>
              <a:endParaRPr kumimoji="0" lang="en-US" altLang="zh-CN" sz="2800" b="0" i="0" u="none" strike="noStrike" kern="1200" cap="none" spc="0" normalizeH="0" baseline="0" noProof="0" dirty="0">
                <a:ln>
                  <a:noFill/>
                </a:ln>
                <a:solidFill>
                  <a:prstClr val="white"/>
                </a:solidFill>
                <a:effectLst/>
                <a:uLnTx/>
                <a:uFillTx/>
                <a:latin typeface="站酷文艺体" panose="02000603000000000000" pitchFamily="2" charset="-122"/>
                <a:ea typeface="站酷文艺体" panose="02000603000000000000" pitchFamily="2" charset="-122"/>
                <a:cs typeface="+mn-cs"/>
              </a:endParaRPr>
            </a:p>
          </p:txBody>
        </p:sp>
      </p:grpSp>
      <p:sp>
        <p:nvSpPr>
          <p:cNvPr id="47" name="ï$ḻiďê"/>
          <p:cNvSpPr txBox="1"/>
          <p:nvPr>
            <p:custDataLst>
              <p:tags r:id="rId2"/>
            </p:custDataLst>
          </p:nvPr>
        </p:nvSpPr>
        <p:spPr bwMode="auto">
          <a:xfrm>
            <a:off x="1079500" y="1022350"/>
            <a:ext cx="4161155" cy="801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rmAutofit lnSpcReduction="10000"/>
          </a:bodyPr>
          <a:lstStyle>
            <a:defPPr>
              <a:defRPr lang="zh-CN"/>
            </a:defPPr>
            <a:lvl1pPr marL="0" algn="l" defTabSz="913765" rtl="0" eaLnBrk="1" latinLnBrk="0" hangingPunct="1">
              <a:defRPr sz="1800" kern="1200">
                <a:solidFill>
                  <a:srgbClr val="262626"/>
                </a:solidFill>
              </a:defRPr>
            </a:lvl1pPr>
            <a:lvl2pPr marL="457200" algn="l" defTabSz="913765" rtl="0" eaLnBrk="1" latinLnBrk="0" hangingPunct="1">
              <a:defRPr sz="1800" kern="1200">
                <a:solidFill>
                  <a:srgbClr val="262626"/>
                </a:solidFill>
              </a:defRPr>
            </a:lvl2pPr>
            <a:lvl3pPr marL="914400" algn="l" defTabSz="913765" rtl="0" eaLnBrk="1" latinLnBrk="0" hangingPunct="1">
              <a:defRPr sz="1800" kern="1200">
                <a:solidFill>
                  <a:srgbClr val="262626"/>
                </a:solidFill>
              </a:defRPr>
            </a:lvl3pPr>
            <a:lvl4pPr marL="1371600" algn="l" defTabSz="913765" rtl="0" eaLnBrk="1" latinLnBrk="0" hangingPunct="1">
              <a:defRPr sz="1800" kern="1200">
                <a:solidFill>
                  <a:srgbClr val="262626"/>
                </a:solidFill>
              </a:defRPr>
            </a:lvl4pPr>
            <a:lvl5pPr marL="1828800" algn="l" defTabSz="913765" rtl="0" eaLnBrk="1" latinLnBrk="0" hangingPunct="1">
              <a:defRPr sz="1800" kern="1200">
                <a:solidFill>
                  <a:srgbClr val="262626"/>
                </a:solidFill>
              </a:defRPr>
            </a:lvl5pPr>
            <a:lvl6pPr marL="2286000" algn="l" defTabSz="913765" rtl="0" eaLnBrk="1" latinLnBrk="0" hangingPunct="1">
              <a:defRPr sz="1800" kern="1200">
                <a:solidFill>
                  <a:srgbClr val="262626"/>
                </a:solidFill>
              </a:defRPr>
            </a:lvl6pPr>
            <a:lvl7pPr marL="2743200" algn="l" defTabSz="913765" rtl="0" eaLnBrk="1" latinLnBrk="0" hangingPunct="1">
              <a:defRPr sz="1800" kern="1200">
                <a:solidFill>
                  <a:srgbClr val="262626"/>
                </a:solidFill>
              </a:defRPr>
            </a:lvl7pPr>
            <a:lvl8pPr marL="3200400" algn="l" defTabSz="913765" rtl="0" eaLnBrk="1" latinLnBrk="0" hangingPunct="1">
              <a:defRPr sz="1800" kern="1200">
                <a:solidFill>
                  <a:srgbClr val="262626"/>
                </a:solidFill>
              </a:defRPr>
            </a:lvl8pPr>
            <a:lvl9pPr marL="3657600" algn="l" defTabSz="913765" rtl="0" eaLnBrk="1" latinLnBrk="0" hangingPunct="1">
              <a:defRPr sz="1800" kern="1200">
                <a:solidFill>
                  <a:srgbClr val="262626"/>
                </a:solidFill>
              </a:defRPr>
            </a:lvl9pPr>
          </a:lstStyle>
          <a:p>
            <a:pPr lvl="0" defTabSz="913765">
              <a:buSzPct val="25000"/>
              <a:defRPr/>
            </a:pPr>
            <a:r>
              <a:rPr lang="en-US" altLang="zh-CN"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rPr>
              <a:t>1. Basic information of data </a:t>
            </a:r>
            <a:endParaRPr lang="en-US" altLang="zh-CN"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endParaRPr>
          </a:p>
          <a:p>
            <a:pPr lvl="0" defTabSz="913765">
              <a:buSzPct val="25000"/>
              <a:defRPr/>
            </a:pPr>
            <a:r>
              <a:rPr lang="zh-CN" altLang="en-US"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rPr>
              <a:t>— </a:t>
            </a:r>
            <a:r>
              <a:rPr lang="en-US" altLang="zh-CN"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rPr>
              <a:t>Using pandas-profiling</a:t>
            </a:r>
            <a:endParaRPr lang="en-US" altLang="zh-CN" sz="2400" b="1" spc="12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cs typeface="Arial" panose="020B0604020202090204" pitchFamily="34" charset="0"/>
              <a:sym typeface="+mn-ea"/>
            </a:endParaRPr>
          </a:p>
        </p:txBody>
      </p:sp>
      <p:sp>
        <p:nvSpPr>
          <p:cNvPr id="35" name="右箭头 34"/>
          <p:cNvSpPr/>
          <p:nvPr/>
        </p:nvSpPr>
        <p:spPr>
          <a:xfrm>
            <a:off x="6192520" y="3591560"/>
            <a:ext cx="2379980" cy="179070"/>
          </a:xfrm>
          <a:prstGeom prst="rightArrow">
            <a:avLst/>
          </a:prstGeom>
          <a:solidFill>
            <a:schemeClr val="accent1">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截屏2022-01-26 17.03.30"/>
          <p:cNvPicPr>
            <a:picLocks noChangeAspect="1"/>
          </p:cNvPicPr>
          <p:nvPr/>
        </p:nvPicPr>
        <p:blipFill>
          <a:blip r:embed="rId3"/>
          <a:srcRect r="49022"/>
          <a:stretch>
            <a:fillRect/>
          </a:stretch>
        </p:blipFill>
        <p:spPr>
          <a:xfrm>
            <a:off x="887095" y="1908810"/>
            <a:ext cx="4453890" cy="3039745"/>
          </a:xfrm>
          <a:prstGeom prst="rect">
            <a:avLst/>
          </a:prstGeom>
        </p:spPr>
      </p:pic>
      <p:pic>
        <p:nvPicPr>
          <p:cNvPr id="12" name="图片 11" descr="截屏2022-01-26 17.04.12"/>
          <p:cNvPicPr>
            <a:picLocks noChangeAspect="1"/>
          </p:cNvPicPr>
          <p:nvPr/>
        </p:nvPicPr>
        <p:blipFill>
          <a:blip r:embed="rId4"/>
          <a:stretch>
            <a:fillRect/>
          </a:stretch>
        </p:blipFill>
        <p:spPr>
          <a:xfrm>
            <a:off x="5666740" y="1908810"/>
            <a:ext cx="6214745" cy="3625215"/>
          </a:xfrm>
          <a:prstGeom prst="rect">
            <a:avLst/>
          </a:prstGeom>
        </p:spPr>
      </p:pic>
      <p:pic>
        <p:nvPicPr>
          <p:cNvPr id="14" name="图片 13" descr="截屏2022-01-26 17.03.30"/>
          <p:cNvPicPr>
            <a:picLocks noChangeAspect="1"/>
          </p:cNvPicPr>
          <p:nvPr/>
        </p:nvPicPr>
        <p:blipFill>
          <a:blip r:embed="rId3"/>
          <a:srcRect l="50113" r="951" b="59829"/>
          <a:stretch>
            <a:fillRect/>
          </a:stretch>
        </p:blipFill>
        <p:spPr>
          <a:xfrm>
            <a:off x="887095" y="4859655"/>
            <a:ext cx="4453890" cy="1221105"/>
          </a:xfrm>
          <a:prstGeom prst="rect">
            <a:avLst/>
          </a:prstGeom>
        </p:spPr>
      </p:pic>
      <p:sp>
        <p:nvSpPr>
          <p:cNvPr id="34" name="ï$ḻiďê"/>
          <p:cNvSpPr txBox="1"/>
          <p:nvPr>
            <p:custDataLst>
              <p:tags r:id="rId5"/>
            </p:custDataLst>
          </p:nvPr>
        </p:nvSpPr>
        <p:spPr bwMode="auto">
          <a:xfrm>
            <a:off x="7924165" y="1092835"/>
            <a:ext cx="2153920" cy="66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chorCtr="0">
            <a:normAutofit/>
          </a:bodyPr>
          <a:lstStyle>
            <a:defPPr>
              <a:defRPr lang="zh-CN"/>
            </a:defPPr>
            <a:lvl1pPr marL="0" algn="l" defTabSz="913765" rtl="0" eaLnBrk="1" latinLnBrk="0" hangingPunct="1">
              <a:defRPr sz="1800" kern="1200">
                <a:solidFill>
                  <a:srgbClr val="262626"/>
                </a:solidFill>
              </a:defRPr>
            </a:lvl1pPr>
            <a:lvl2pPr marL="457200" algn="l" defTabSz="913765" rtl="0" eaLnBrk="1" latinLnBrk="0" hangingPunct="1">
              <a:defRPr sz="1800" kern="1200">
                <a:solidFill>
                  <a:srgbClr val="262626"/>
                </a:solidFill>
              </a:defRPr>
            </a:lvl2pPr>
            <a:lvl3pPr marL="914400" algn="l" defTabSz="913765" rtl="0" eaLnBrk="1" latinLnBrk="0" hangingPunct="1">
              <a:defRPr sz="1800" kern="1200">
                <a:solidFill>
                  <a:srgbClr val="262626"/>
                </a:solidFill>
              </a:defRPr>
            </a:lvl3pPr>
            <a:lvl4pPr marL="1371600" algn="l" defTabSz="913765" rtl="0" eaLnBrk="1" latinLnBrk="0" hangingPunct="1">
              <a:defRPr sz="1800" kern="1200">
                <a:solidFill>
                  <a:srgbClr val="262626"/>
                </a:solidFill>
              </a:defRPr>
            </a:lvl4pPr>
            <a:lvl5pPr marL="1828800" algn="l" defTabSz="913765" rtl="0" eaLnBrk="1" latinLnBrk="0" hangingPunct="1">
              <a:defRPr sz="1800" kern="1200">
                <a:solidFill>
                  <a:srgbClr val="262626"/>
                </a:solidFill>
              </a:defRPr>
            </a:lvl5pPr>
            <a:lvl6pPr marL="2286000" algn="l" defTabSz="913765" rtl="0" eaLnBrk="1" latinLnBrk="0" hangingPunct="1">
              <a:defRPr sz="1800" kern="1200">
                <a:solidFill>
                  <a:srgbClr val="262626"/>
                </a:solidFill>
              </a:defRPr>
            </a:lvl6pPr>
            <a:lvl7pPr marL="2743200" algn="l" defTabSz="913765" rtl="0" eaLnBrk="1" latinLnBrk="0" hangingPunct="1">
              <a:defRPr sz="1800" kern="1200">
                <a:solidFill>
                  <a:srgbClr val="262626"/>
                </a:solidFill>
              </a:defRPr>
            </a:lvl7pPr>
            <a:lvl8pPr marL="3200400" algn="l" defTabSz="913765" rtl="0" eaLnBrk="1" latinLnBrk="0" hangingPunct="1">
              <a:defRPr sz="1800" kern="1200">
                <a:solidFill>
                  <a:srgbClr val="262626"/>
                </a:solidFill>
              </a:defRPr>
            </a:lvl8pPr>
            <a:lvl9pPr marL="3657600" algn="l" defTabSz="913765" rtl="0" eaLnBrk="1" latinLnBrk="0" hangingPunct="1">
              <a:defRPr sz="1800" kern="1200">
                <a:solidFill>
                  <a:srgbClr val="262626"/>
                </a:solidFill>
              </a:defRPr>
            </a:lvl9pPr>
          </a:lstStyle>
          <a:p>
            <a:pPr lvl="0" defTabSz="913765">
              <a:buSzPct val="25000"/>
              <a:defRPr/>
            </a:pPr>
            <a:r>
              <a:rPr lang="en-US" altLang="zh-CN" sz="240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sym typeface="+mn-ea"/>
              </a:rPr>
              <a:t>An example</a:t>
            </a:r>
            <a:endParaRPr lang="en-US" altLang="zh-CN" sz="2400" noProof="0" dirty="0">
              <a:solidFill>
                <a:srgbClr val="39D1D6"/>
              </a:solidFill>
              <a:effectLst>
                <a:outerShdw blurRad="38100" dist="25400" dir="5400000" algn="ctr" rotWithShape="0">
                  <a:srgbClr val="6E747A">
                    <a:alpha val="43000"/>
                  </a:srgbClr>
                </a:outerShdw>
              </a:effectLst>
              <a:uLnTx/>
              <a:uFillTx/>
              <a:latin typeface="站酷文艺体" panose="02000603000000000000" pitchFamily="2" charset="-122"/>
              <a:ea typeface="站酷文艺体" panose="02000603000000000000" pitchFamily="2" charset="-122"/>
              <a:sym typeface="+mn-ea"/>
            </a:endParaRPr>
          </a:p>
        </p:txBody>
      </p:sp>
      <p:sp>
        <p:nvSpPr>
          <p:cNvPr id="15" name="文本框 14"/>
          <p:cNvSpPr txBox="1"/>
          <p:nvPr/>
        </p:nvSpPr>
        <p:spPr>
          <a:xfrm>
            <a:off x="5586730" y="5668645"/>
            <a:ext cx="6294120" cy="922020"/>
          </a:xfrm>
          <a:prstGeom prst="rect">
            <a:avLst/>
          </a:prstGeom>
          <a:noFill/>
        </p:spPr>
        <p:txBody>
          <a:bodyPr wrap="square" rtlCol="0">
            <a:spAutoFit/>
          </a:bodyPr>
          <a:lstStyle/>
          <a:p>
            <a:pPr marL="342900" indent="-342900">
              <a:buFont typeface="Arial" panose="020B0604020202090204" pitchFamily="34" charset="0"/>
              <a:buChar char="•"/>
            </a:pPr>
            <a:r>
              <a:rPr lang="zh-CN" altLang="en-US">
                <a:solidFill>
                  <a:schemeClr val="bg1"/>
                </a:solidFill>
                <a:latin typeface="Avenir Book" panose="02000503020000020003" charset="0"/>
                <a:cs typeface="Avenir Book" panose="02000503020000020003" charset="0"/>
              </a:rPr>
              <a:t>There is no missing value.</a:t>
            </a:r>
            <a:endParaRPr lang="zh-CN" altLang="en-US">
              <a:solidFill>
                <a:schemeClr val="bg1"/>
              </a:solidFill>
              <a:latin typeface="Avenir Book" panose="02000503020000020003" charset="0"/>
              <a:cs typeface="Avenir Book" panose="02000503020000020003" charset="0"/>
            </a:endParaRPr>
          </a:p>
          <a:p>
            <a:pPr marL="342900" indent="-342900">
              <a:buFont typeface="Arial" panose="020B0604020202090204" pitchFamily="34" charset="0"/>
              <a:buChar char="•"/>
            </a:pPr>
            <a:r>
              <a:rPr lang="zh-CN" altLang="en-US">
                <a:solidFill>
                  <a:schemeClr val="bg1"/>
                </a:solidFill>
                <a:latin typeface="Avenir Book" panose="02000503020000020003" charset="0"/>
                <a:cs typeface="Avenir Book" panose="02000503020000020003" charset="0"/>
              </a:rPr>
              <a:t>The mean value, maximum value, minimum value and so on of each variable can be obtained.</a:t>
            </a:r>
            <a:endParaRPr lang="zh-CN" altLang="en-US">
              <a:solidFill>
                <a:schemeClr val="bg1"/>
              </a:solidFill>
              <a:latin typeface="Avenir Book" panose="02000503020000020003" charset="0"/>
              <a:cs typeface="Avenir Book" panose="02000503020000020003" charset="0"/>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tags/tag1.xml><?xml version="1.0" encoding="utf-8"?>
<p:tagLst xmlns:p="http://schemas.openxmlformats.org/presentationml/2006/main">
  <p:tag name="KSO_WM_UNIT_TIMELINE_IDINGROUP" val="1"/>
  <p:tag name="KSO_WM_UNIT_TIMELINE_EMPHASIS_ID" val="4"/>
  <p:tag name="KSO_WM_UNIT_ADJUSTLAYOUT_ID" val="7"/>
  <p:tag name="KSO_WM_UNIT_HIGHLIGHT" val="0"/>
  <p:tag name="KSO_WM_UNIT_COMPATIBLE" val="0"/>
  <p:tag name="KSO_WM_DIAGRAM_GROUP_CODE" val="m1-1"/>
  <p:tag name="KSO_WM_UNIT_TYPE" val="m_i"/>
  <p:tag name="KSO_WM_UNIT_INDEX" val="1_1"/>
  <p:tag name="KSO_WM_UNIT_ID" val="diagram20191587_3*m_i*1_1"/>
  <p:tag name="KSO_WM_TEMPLATE_CATEGORY" val="diagram"/>
  <p:tag name="KSO_WM_TEMPLATE_INDEX" val="20191587"/>
  <p:tag name="KSO_WM_UNIT_LAYERLEVEL" val="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10.xml><?xml version="1.0" encoding="utf-8"?>
<p:tagLst xmlns:p="http://schemas.openxmlformats.org/presentationml/2006/main">
  <p:tag name="KSO_WM_UNIT_ADJUSTLAYOUT_ID" val="24"/>
  <p:tag name="KSO_WM_UNIT_HIGHLIGHT" val="0"/>
  <p:tag name="KSO_WM_UNIT_COMPATIBLE" val="0"/>
  <p:tag name="KSO_WM_DIAGRAM_GROUP_CODE" val="m1-3"/>
  <p:tag name="KSO_WM_UNIT_TYPE" val="i"/>
  <p:tag name="KSO_WM_UNIT_INDEX" val="1"/>
  <p:tag name="KSO_WM_UNIT_ID" val="diagram20191587_3*i*1"/>
  <p:tag name="KSO_WM_TEMPLATE_CATEGORY" val="diagram"/>
  <p:tag name="KSO_WM_TEMPLATE_INDEX" val="20191587"/>
  <p:tag name="KSO_WM_UNIT_LAYERLEVEL" val="1"/>
  <p:tag name="KSO_WM_TAG_VERSION" val="1.0"/>
  <p:tag name="KSO_WM_BEAUTIFY_FLAG" val="#wm#"/>
  <p:tag name="KSO_WM_UNIT_FILL_FORE_SCHEMECOLOR_INDEX" val="8"/>
  <p:tag name="KSO_WM_UNIT_FILL_TYPE" val="1"/>
  <p:tag name="KSO_WM_UNIT_USESOURCEFORMAT_APPLY" val="1"/>
</p:tagLst>
</file>

<file path=ppt/tags/tag11.xml><?xml version="1.0" encoding="utf-8"?>
<p:tagLst xmlns:p="http://schemas.openxmlformats.org/presentationml/2006/main">
  <p:tag name="KSO_WM_UNIT_TIMELINE_IDINGROUP" val="3"/>
  <p:tag name="KSO_WM_UNIT_TIMELINE_EMPHASIS_ID" val="4"/>
  <p:tag name="KSO_WM_UNIT_ADJUSTLAYOUT_ID" val="25"/>
  <p:tag name="KSO_WM_UNIT_HIGHLIGHT" val="0"/>
  <p:tag name="KSO_WM_UNIT_COMPATIBLE" val="0"/>
  <p:tag name="KSO_WM_DIAGRAM_GROUP_CODE" val="m1-1"/>
  <p:tag name="KSO_WM_UNIT_TYPE" val="m_h_i"/>
  <p:tag name="KSO_WM_UNIT_INDEX" val="1_2_1"/>
  <p:tag name="KSO_WM_UNIT_ID" val="diagram20191587_3*m_h_i*1_2_1"/>
  <p:tag name="KSO_WM_TEMPLATE_CATEGORY" val="diagram"/>
  <p:tag name="KSO_WM_TEMPLATE_INDEX" val="20191587"/>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 name="KSO_WM_UNIT_USESOURCEFORMAT_APPLY" val="1"/>
</p:tagLst>
</file>

<file path=ppt/tags/tag12.xml><?xml version="1.0" encoding="utf-8"?>
<p:tagLst xmlns:p="http://schemas.openxmlformats.org/presentationml/2006/main">
  <p:tag name="KSO_WM_UNIT_TIMELINE_IDINGROUP" val="4"/>
  <p:tag name="KSO_WM_UNIT_TIMELINE_EMPHASIS_ID" val="5"/>
  <p:tag name="KSO_WM_UNIT_ADJUSTLAYOUT_ID" val="26"/>
  <p:tag name="KSO_WM_UNIT_HIGHLIGHT" val="0"/>
  <p:tag name="KSO_WM_UNIT_COMPATIBLE" val="0"/>
  <p:tag name="KSO_WM_DIAGRAM_GROUP_CODE" val="m1-1"/>
  <p:tag name="KSO_WM_UNIT_TYPE" val="m_h_i"/>
  <p:tag name="KSO_WM_UNIT_INDEX" val="1_2_2"/>
  <p:tag name="KSO_WM_UNIT_ID" val="diagram20191587_3*m_h_i*1_2_2"/>
  <p:tag name="KSO_WM_TEMPLATE_CATEGORY" val="diagram"/>
  <p:tag name="KSO_WM_TEMPLATE_INDEX" val="20191587"/>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 name="KSO_WM_UNIT_USESOURCEFORMAT_APPLY" val="1"/>
</p:tagLst>
</file>

<file path=ppt/tags/tag13.xml><?xml version="1.0" encoding="utf-8"?>
<p:tagLst xmlns:p="http://schemas.openxmlformats.org/presentationml/2006/main">
  <p:tag name="KSO_WM_UNIT_TIMELINE_IDINGROUP" val="5"/>
  <p:tag name="KSO_WM_UNIT_TIMELINE_EMPHASIS_ID" val="6"/>
  <p:tag name="KSO_WM_UNIT_ADJUSTLAYOUT_ID" val="27"/>
  <p:tag name="KSO_WM_UNIT_HIGHLIGHT" val="0"/>
  <p:tag name="KSO_WM_UNIT_COMPATIBLE" val="0"/>
  <p:tag name="KSO_WM_DIAGRAM_GROUP_CODE" val="m1-1"/>
  <p:tag name="KSO_WM_UNIT_TYPE" val="m_h_i"/>
  <p:tag name="KSO_WM_UNIT_INDEX" val="1_2_3"/>
  <p:tag name="KSO_WM_UNIT_ID" val="diagram20191587_3*m_h_i*1_2_3"/>
  <p:tag name="KSO_WM_TEMPLATE_CATEGORY" val="diagram"/>
  <p:tag name="KSO_WM_TEMPLATE_INDEX" val="20191587"/>
  <p:tag name="KSO_WM_UNIT_LAYERLEVEL" val="1_1_1"/>
  <p:tag name="KSO_WM_TAG_VERSION" val="1.0"/>
  <p:tag name="KSO_WM_BEAUTIFY_FLAG" val="#wm#"/>
  <p:tag name="KSO_WM_UNIT_USESOURCEFORMAT_APPLY" val="1"/>
</p:tagLst>
</file>

<file path=ppt/tags/tag14.xml><?xml version="1.0" encoding="utf-8"?>
<p:tagLst xmlns:p="http://schemas.openxmlformats.org/presentationml/2006/main">
  <p:tag name="KSO_WM_UNIT_TIMELINE_IDINGROUP" val="2"/>
  <p:tag name="KSO_WM_UNIT_TIMELINE_EMPHASIS_ID" val="2"/>
  <p:tag name="KSO_WM_UNIT_ADJUSTLAYOUT_ID" val="47"/>
  <p:tag name="KSO_WM_UNIT_ISCONTENTSTITLE" val="0"/>
  <p:tag name="KSO_WM_UNIT_VALUE" val="7"/>
  <p:tag name="KSO_WM_UNIT_HIGHLIGHT" val="0"/>
  <p:tag name="KSO_WM_UNIT_COMPATIBLE" val="0"/>
  <p:tag name="KSO_WM_DIAGRAM_GROUP_CODE" val="m1-1"/>
  <p:tag name="KSO_WM_UNIT_TYPE" val="m_h_a"/>
  <p:tag name="KSO_WM_UNIT_INDEX" val="1_1_1"/>
  <p:tag name="KSO_WM_UNIT_ID" val="diagram20191587_3*m_h_a*1_1_1"/>
  <p:tag name="KSO_WM_TEMPLATE_CATEGORY" val="diagram"/>
  <p:tag name="KSO_WM_TEMPLATE_INDEX" val="20191587"/>
  <p:tag name="KSO_WM_UNIT_LAYERLEVEL" val="1_1_1"/>
  <p:tag name="KSO_WM_TAG_VERSION" val="1.0"/>
  <p:tag name="KSO_WM_BEAUTIFY_FLAG" val="#wm#"/>
  <p:tag name="KSO_WM_UNIT_PRESET_TEXT" val="2017/08/10"/>
  <p:tag name="KSO_WM_UNIT_USESOURCEFORMAT_APPLY" val="1"/>
</p:tagLst>
</file>

<file path=ppt/tags/tag15.xml><?xml version="1.0" encoding="utf-8"?>
<p:tagLst xmlns:p="http://schemas.openxmlformats.org/presentationml/2006/main">
  <p:tag name="KSO_WM_UNIT_TIMELINE_IDINGROUP" val="2"/>
  <p:tag name="KSO_WM_UNIT_TIMELINE_EMPHASIS_ID" val="2"/>
  <p:tag name="KSO_WM_UNIT_ADJUSTLAYOUT_ID" val="47"/>
  <p:tag name="KSO_WM_UNIT_ISCONTENTSTITLE" val="0"/>
  <p:tag name="KSO_WM_UNIT_VALUE" val="7"/>
  <p:tag name="KSO_WM_UNIT_HIGHLIGHT" val="0"/>
  <p:tag name="KSO_WM_UNIT_COMPATIBLE" val="0"/>
  <p:tag name="KSO_WM_DIAGRAM_GROUP_CODE" val="m1-1"/>
  <p:tag name="KSO_WM_UNIT_TYPE" val="m_h_a"/>
  <p:tag name="KSO_WM_UNIT_INDEX" val="1_1_1"/>
  <p:tag name="KSO_WM_UNIT_ID" val="diagram20191587_3*m_h_a*1_1_1"/>
  <p:tag name="KSO_WM_TEMPLATE_CATEGORY" val="diagram"/>
  <p:tag name="KSO_WM_TEMPLATE_INDEX" val="20191587"/>
  <p:tag name="KSO_WM_UNIT_LAYERLEVEL" val="1_1_1"/>
  <p:tag name="KSO_WM_TAG_VERSION" val="1.0"/>
  <p:tag name="KSO_WM_BEAUTIFY_FLAG" val="#wm#"/>
  <p:tag name="KSO_WM_UNIT_PRESET_TEXT" val="2017/08/10"/>
  <p:tag name="KSO_WM_UNIT_USESOURCEFORMAT_APPLY" val="1"/>
</p:tagLst>
</file>

<file path=ppt/tags/tag16.xml><?xml version="1.0" encoding="utf-8"?>
<p:tagLst xmlns:p="http://schemas.openxmlformats.org/presentationml/2006/main">
  <p:tag name="KSO_WM_SLIDE_TIMELINE_TYPE" val="middle"/>
  <p:tag name="KSO_WM_SLIDE_MODEL_TYPE" val="timeline"/>
  <p:tag name="KSO_WM_SLIDE_TIMELINE_MINITEMS" val="2"/>
  <p:tag name="KSO_WM_SLIDE_TIMELINE_MAXITEMS" val="2"/>
  <p:tag name="KSO_WM_SLIDE_CONSTRAINT" val="%7b%22slideConstraint%22%3a%7b%22seriesAreas%22%3a%5b%5d%2c%22singleAreas%22%3a%5b%7b%22shapes%22%3a%5b18%5d%2c%22serialConstraintIndex%22%3a-1%2c%22areatextmark%22%3a0%2c%22pictureprocessmark%22%3a0%7d%5d%7d%7d"/>
  <p:tag name="KSO_WM_SLIDE_ID" val="diagram20191587_3"/>
  <p:tag name="KSO_WM_SLIDE_TYPE" val="text"/>
  <p:tag name="KSO_WM_SLIDE_SUBTYPE" val="diag"/>
  <p:tag name="KSO_WM_SLIDE_ITEM_CNT" val="2"/>
  <p:tag name="KSO_WM_SLIDE_INDEX" val="3"/>
  <p:tag name="KSO_WM_SLIDE_SIZE" val="445.025*543.102"/>
  <p:tag name="KSO_WM_SLIDE_POSITION" val="83.05*0"/>
  <p:tag name="KSO_WM_DIAGRAM_GROUP_CODE" val="m1-1"/>
  <p:tag name="KSO_WM_SLIDE_DIAGTYPE" val="m"/>
  <p:tag name="KSO_WM_TAG_VERSION" val="1.0"/>
  <p:tag name="KSO_WM_BEAUTIFY_FLAG" val="#wm#"/>
  <p:tag name="KSO_WM_TEMPLATE_CATEGORY" val="diagram"/>
  <p:tag name="KSO_WM_TEMPLATE_INDEX" val="20191587"/>
  <p:tag name="KSO_WM_SLIDE_LAYOUT" val="d_m"/>
  <p:tag name="KSO_WM_SLIDE_LAYOUT_CNT" val="1_1"/>
</p:tagLst>
</file>

<file path=ppt/tags/tag17.xml><?xml version="1.0" encoding="utf-8"?>
<p:tagLst xmlns:p="http://schemas.openxmlformats.org/presentationml/2006/main">
  <p:tag name="KSO_WM_UNIT_TIMELINE_IDINGROUP" val="2"/>
  <p:tag name="KSO_WM_UNIT_TIMELINE_EMPHASIS_ID" val="2"/>
  <p:tag name="KSO_WM_UNIT_ADJUSTLAYOUT_ID" val="47"/>
  <p:tag name="KSO_WM_UNIT_ISCONTENTSTITLE" val="0"/>
  <p:tag name="KSO_WM_UNIT_VALUE" val="7"/>
  <p:tag name="KSO_WM_UNIT_HIGHLIGHT" val="0"/>
  <p:tag name="KSO_WM_UNIT_COMPATIBLE" val="0"/>
  <p:tag name="KSO_WM_DIAGRAM_GROUP_CODE" val="m1-1"/>
  <p:tag name="KSO_WM_UNIT_TYPE" val="m_h_a"/>
  <p:tag name="KSO_WM_UNIT_INDEX" val="1_1_1"/>
  <p:tag name="KSO_WM_UNIT_ID" val="diagram20191587_3*m_h_a*1_1_1"/>
  <p:tag name="KSO_WM_TEMPLATE_CATEGORY" val="diagram"/>
  <p:tag name="KSO_WM_TEMPLATE_INDEX" val="20191587"/>
  <p:tag name="KSO_WM_UNIT_LAYERLEVEL" val="1_1_1"/>
  <p:tag name="KSO_WM_TAG_VERSION" val="1.0"/>
  <p:tag name="KSO_WM_BEAUTIFY_FLAG" val="#wm#"/>
  <p:tag name="KSO_WM_UNIT_PRESET_TEXT" val="2017/08/10"/>
  <p:tag name="KSO_WM_UNIT_USESOURCEFORMAT_APPLY" val="1"/>
</p:tagLst>
</file>

<file path=ppt/tags/tag18.xml><?xml version="1.0" encoding="utf-8"?>
<p:tagLst xmlns:p="http://schemas.openxmlformats.org/presentationml/2006/main">
  <p:tag name="KSO_WM_UNIT_TIMELINE_IDINGROUP" val="2"/>
  <p:tag name="KSO_WM_UNIT_TIMELINE_EMPHASIS_ID" val="2"/>
  <p:tag name="KSO_WM_UNIT_ADJUSTLAYOUT_ID" val="47"/>
  <p:tag name="KSO_WM_UNIT_ISCONTENTSTITLE" val="0"/>
  <p:tag name="KSO_WM_UNIT_VALUE" val="7"/>
  <p:tag name="KSO_WM_UNIT_HIGHLIGHT" val="0"/>
  <p:tag name="KSO_WM_UNIT_COMPATIBLE" val="0"/>
  <p:tag name="KSO_WM_DIAGRAM_GROUP_CODE" val="m1-1"/>
  <p:tag name="KSO_WM_UNIT_TYPE" val="m_h_a"/>
  <p:tag name="KSO_WM_UNIT_INDEX" val="1_1_1"/>
  <p:tag name="KSO_WM_UNIT_ID" val="diagram20191587_3*m_h_a*1_1_1"/>
  <p:tag name="KSO_WM_TEMPLATE_CATEGORY" val="diagram"/>
  <p:tag name="KSO_WM_TEMPLATE_INDEX" val="20191587"/>
  <p:tag name="KSO_WM_UNIT_LAYERLEVEL" val="1_1_1"/>
  <p:tag name="KSO_WM_TAG_VERSION" val="1.0"/>
  <p:tag name="KSO_WM_BEAUTIFY_FLAG" val="#wm#"/>
  <p:tag name="KSO_WM_UNIT_PRESET_TEXT" val="2017/08/10"/>
  <p:tag name="KSO_WM_UNIT_USESOURCEFORMAT_APPLY" val="1"/>
</p:tagLst>
</file>

<file path=ppt/tags/tag19.xml><?xml version="1.0" encoding="utf-8"?>
<p:tagLst xmlns:p="http://schemas.openxmlformats.org/presentationml/2006/main">
  <p:tag name="KSO_WM_UNIT_TIMELINE_IDINGROUP" val="2"/>
  <p:tag name="KSO_WM_UNIT_TIMELINE_EMPHASIS_ID" val="2"/>
  <p:tag name="KSO_WM_UNIT_ADJUSTLAYOUT_ID" val="47"/>
  <p:tag name="KSO_WM_UNIT_ISCONTENTSTITLE" val="0"/>
  <p:tag name="KSO_WM_UNIT_VALUE" val="7"/>
  <p:tag name="KSO_WM_UNIT_HIGHLIGHT" val="0"/>
  <p:tag name="KSO_WM_UNIT_COMPATIBLE" val="0"/>
  <p:tag name="KSO_WM_DIAGRAM_GROUP_CODE" val="m1-1"/>
  <p:tag name="KSO_WM_UNIT_TYPE" val="m_h_a"/>
  <p:tag name="KSO_WM_UNIT_INDEX" val="1_1_1"/>
  <p:tag name="KSO_WM_UNIT_ID" val="diagram20191587_3*m_h_a*1_1_1"/>
  <p:tag name="KSO_WM_TEMPLATE_CATEGORY" val="diagram"/>
  <p:tag name="KSO_WM_TEMPLATE_INDEX" val="20191587"/>
  <p:tag name="KSO_WM_UNIT_LAYERLEVEL" val="1_1_1"/>
  <p:tag name="KSO_WM_TAG_VERSION" val="1.0"/>
  <p:tag name="KSO_WM_BEAUTIFY_FLAG" val="#wm#"/>
  <p:tag name="KSO_WM_UNIT_PRESET_TEXT" val="2017/08/10"/>
  <p:tag name="KSO_WM_UNIT_USESOURCEFORMAT_APPLY" val="1"/>
</p:tagLst>
</file>

<file path=ppt/tags/tag2.xml><?xml version="1.0" encoding="utf-8"?>
<p:tagLst xmlns:p="http://schemas.openxmlformats.org/presentationml/2006/main">
  <p:tag name="KSO_WM_UNIT_TIMELINE_IDINGROUP" val="2"/>
  <p:tag name="KSO_WM_UNIT_TIMELINE_EMPHASIS_ID" val="2"/>
  <p:tag name="KSO_WM_UNIT_ADJUSTLAYOUT_ID" val="47"/>
  <p:tag name="KSO_WM_UNIT_ISCONTENTSTITLE" val="0"/>
  <p:tag name="KSO_WM_UNIT_VALUE" val="7"/>
  <p:tag name="KSO_WM_UNIT_HIGHLIGHT" val="0"/>
  <p:tag name="KSO_WM_UNIT_COMPATIBLE" val="0"/>
  <p:tag name="KSO_WM_DIAGRAM_GROUP_CODE" val="m1-1"/>
  <p:tag name="KSO_WM_UNIT_TYPE" val="m_h_a"/>
  <p:tag name="KSO_WM_UNIT_INDEX" val="1_1_1"/>
  <p:tag name="KSO_WM_UNIT_ID" val="diagram20191587_3*m_h_a*1_1_1"/>
  <p:tag name="KSO_WM_TEMPLATE_CATEGORY" val="diagram"/>
  <p:tag name="KSO_WM_TEMPLATE_INDEX" val="20191587"/>
  <p:tag name="KSO_WM_UNIT_LAYERLEVEL" val="1_1_1"/>
  <p:tag name="KSO_WM_TAG_VERSION" val="1.0"/>
  <p:tag name="KSO_WM_BEAUTIFY_FLAG" val="#wm#"/>
  <p:tag name="KSO_WM_UNIT_PRESET_TEXT" val="2017/08/10"/>
  <p:tag name="KSO_WM_UNIT_USESOURCEFORMAT_APPLY" val="1"/>
</p:tagLst>
</file>

<file path=ppt/tags/tag20.xml><?xml version="1.0" encoding="utf-8"?>
<p:tagLst xmlns:p="http://schemas.openxmlformats.org/presentationml/2006/main">
  <p:tag name="KSO_WM_UNIT_TIMELINE_IDINGROUP" val="2"/>
  <p:tag name="KSO_WM_UNIT_TIMELINE_EMPHASIS_ID" val="2"/>
  <p:tag name="KSO_WM_UNIT_ADJUSTLAYOUT_ID" val="47"/>
  <p:tag name="KSO_WM_UNIT_ISCONTENTSTITLE" val="0"/>
  <p:tag name="KSO_WM_UNIT_VALUE" val="7"/>
  <p:tag name="KSO_WM_UNIT_HIGHLIGHT" val="0"/>
  <p:tag name="KSO_WM_UNIT_COMPATIBLE" val="0"/>
  <p:tag name="KSO_WM_DIAGRAM_GROUP_CODE" val="m1-1"/>
  <p:tag name="KSO_WM_UNIT_TYPE" val="m_h_a"/>
  <p:tag name="KSO_WM_UNIT_INDEX" val="1_1_1"/>
  <p:tag name="KSO_WM_UNIT_ID" val="diagram20191587_3*m_h_a*1_1_1"/>
  <p:tag name="KSO_WM_TEMPLATE_CATEGORY" val="diagram"/>
  <p:tag name="KSO_WM_TEMPLATE_INDEX" val="20191587"/>
  <p:tag name="KSO_WM_UNIT_LAYERLEVEL" val="1_1_1"/>
  <p:tag name="KSO_WM_TAG_VERSION" val="1.0"/>
  <p:tag name="KSO_WM_BEAUTIFY_FLAG" val="#wm#"/>
  <p:tag name="KSO_WM_UNIT_PRESET_TEXT" val="2017/08/10"/>
  <p:tag name="KSO_WM_UNIT_USESOURCEFORMAT_APPLY" val="1"/>
</p:tagLst>
</file>

<file path=ppt/tags/tag21.xml><?xml version="1.0" encoding="utf-8"?>
<p:tagLst xmlns:p="http://schemas.openxmlformats.org/presentationml/2006/main">
  <p:tag name="KSO_WM_UNIT_TIMELINE_IDINGROUP" val="2"/>
  <p:tag name="KSO_WM_UNIT_TIMELINE_EMPHASIS_ID" val="2"/>
  <p:tag name="KSO_WM_UNIT_ADJUSTLAYOUT_ID" val="47"/>
  <p:tag name="KSO_WM_UNIT_ISCONTENTSTITLE" val="0"/>
  <p:tag name="KSO_WM_UNIT_VALUE" val="7"/>
  <p:tag name="KSO_WM_UNIT_HIGHLIGHT" val="0"/>
  <p:tag name="KSO_WM_UNIT_COMPATIBLE" val="0"/>
  <p:tag name="KSO_WM_DIAGRAM_GROUP_CODE" val="m1-1"/>
  <p:tag name="KSO_WM_UNIT_TYPE" val="m_h_a"/>
  <p:tag name="KSO_WM_UNIT_INDEX" val="1_1_1"/>
  <p:tag name="KSO_WM_UNIT_ID" val="diagram20191587_3*m_h_a*1_1_1"/>
  <p:tag name="KSO_WM_TEMPLATE_CATEGORY" val="diagram"/>
  <p:tag name="KSO_WM_TEMPLATE_INDEX" val="20191587"/>
  <p:tag name="KSO_WM_UNIT_LAYERLEVEL" val="1_1_1"/>
  <p:tag name="KSO_WM_TAG_VERSION" val="1.0"/>
  <p:tag name="KSO_WM_BEAUTIFY_FLAG" val="#wm#"/>
  <p:tag name="KSO_WM_UNIT_PRESET_TEXT" val="2017/08/10"/>
  <p:tag name="KSO_WM_UNIT_USESOURCEFORMAT_APPLY" val="1"/>
</p:tagLst>
</file>

<file path=ppt/tags/tag22.xml><?xml version="1.0" encoding="utf-8"?>
<p:tagLst xmlns:p="http://schemas.openxmlformats.org/presentationml/2006/main">
  <p:tag name="KSO_WM_UNIT_TABLE_BEAUTIFY" val="smartTable{c44b6154-2c16-48d4-9be9-5ec33cad95db}"/>
</p:tagLst>
</file>

<file path=ppt/tags/tag23.xml><?xml version="1.0" encoding="utf-8"?>
<p:tagLst xmlns:p="http://schemas.openxmlformats.org/presentationml/2006/main">
  <p:tag name="KSO_WM_UNIT_TABLE_BEAUTIFY" val="smartTable{b1b15901-5dc3-4f9e-b5f6-097fed07ad9e}"/>
</p:tagLst>
</file>

<file path=ppt/tags/tag3.xml><?xml version="1.0" encoding="utf-8"?>
<p:tagLst xmlns:p="http://schemas.openxmlformats.org/presentationml/2006/main">
  <p:tag name="KSO_WM_UNIT_TIMELINE_IDINGROUP" val="6"/>
  <p:tag name="KSO_WM_UNIT_TIMELINE_EMPHASIS_ID" val="3"/>
  <p:tag name="KSO_WM_UNIT_ADJUSTLAYOUT_ID" val="48"/>
  <p:tag name="KSO_WM_UNIT_VALUE" val="21"/>
  <p:tag name="KSO_WM_UNIT_HIGHLIGHT" val="0"/>
  <p:tag name="KSO_WM_UNIT_COMPATIBLE" val="0"/>
  <p:tag name="KSO_WM_DIAGRAM_GROUP_CODE" val="m1-1"/>
  <p:tag name="KSO_WM_UNIT_TYPE" val="m_h_f"/>
  <p:tag name="KSO_WM_UNIT_INDEX" val="1_1_1"/>
  <p:tag name="KSO_WM_UNIT_ID" val="diagram20191587_3*m_h_f*1_1_1"/>
  <p:tag name="KSO_WM_TEMPLATE_CATEGORY" val="diagram"/>
  <p:tag name="KSO_WM_TEMPLATE_INDEX" val="20191587"/>
  <p:tag name="KSO_WM_UNIT_LAYERLEVEL" val="1_1_1"/>
  <p:tag name="KSO_WM_TAG_VERSION" val="1.0"/>
  <p:tag name="KSO_WM_BEAUTIFY_FLAG" val="#wm#"/>
  <p:tag name="KSO_WM_UNIT_PRESET_TEXT" val="简单地描述该时间点发生的一些事件"/>
  <p:tag name="KSO_WM_UNIT_TEXT_FILL_FORE_SCHEMECOLOR_INDEX" val="14"/>
  <p:tag name="KSO_WM_UNIT_TEXT_FILL_TYPE" val="1"/>
  <p:tag name="KSO_WM_UNIT_USESOURCEFORMAT_APPLY" val="1"/>
</p:tagLst>
</file>

<file path=ppt/tags/tag4.xml><?xml version="1.0" encoding="utf-8"?>
<p:tagLst xmlns:p="http://schemas.openxmlformats.org/presentationml/2006/main">
  <p:tag name="KSO_WM_UNIT_ADJUSTLAYOUT_ID" val="2"/>
  <p:tag name="KSO_WM_UNIT_HIGHLIGHT" val="0"/>
  <p:tag name="KSO_WM_UNIT_COMPATIBLE" val="0"/>
  <p:tag name="KSO_WM_DIAGRAM_GROUP_CODE" val="m1-1"/>
  <p:tag name="KSO_WM_UNIT_TYPE" val="m_h_i"/>
  <p:tag name="KSO_WM_UNIT_INDEX" val="1_1_1"/>
  <p:tag name="KSO_WM_UNIT_ID" val="diagram20191587_3*m_h_i*1_1_1"/>
  <p:tag name="KSO_WM_TEMPLATE_CATEGORY" val="diagram"/>
  <p:tag name="KSO_WM_TEMPLATE_INDEX" val="20191587"/>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5.xml><?xml version="1.0" encoding="utf-8"?>
<p:tagLst xmlns:p="http://schemas.openxmlformats.org/presentationml/2006/main">
  <p:tag name="KSO_WM_UNIT_TIMELINE_IDINGROUP" val="3"/>
  <p:tag name="KSO_WM_UNIT_ADJUSTLAYOUT_ID" val="44"/>
  <p:tag name="KSO_WM_UNIT_HIGHLIGHT" val="0"/>
  <p:tag name="KSO_WM_UNIT_COMPATIBLE" val="0"/>
  <p:tag name="KSO_WM_DIAGRAM_GROUP_CODE" val="m1-1"/>
  <p:tag name="KSO_WM_UNIT_TYPE" val="m_h_i"/>
  <p:tag name="KSO_WM_UNIT_INDEX" val="1_1_2"/>
  <p:tag name="KSO_WM_UNIT_ID" val="diagram20191587_3*m_h_i*1_1_2"/>
  <p:tag name="KSO_WM_TEMPLATE_CATEGORY" val="diagram"/>
  <p:tag name="KSO_WM_TEMPLATE_INDEX" val="20191587"/>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6.xml><?xml version="1.0" encoding="utf-8"?>
<p:tagLst xmlns:p="http://schemas.openxmlformats.org/presentationml/2006/main">
  <p:tag name="KSO_WM_UNIT_TIMELINE_IDINGROUP" val="4"/>
  <p:tag name="KSO_WM_UNIT_TIMELINE_EMPHASIS_ID" val="5"/>
  <p:tag name="KSO_WM_UNIT_ADJUSTLAYOUT_ID" val="6"/>
  <p:tag name="KSO_WM_UNIT_HIGHLIGHT" val="0"/>
  <p:tag name="KSO_WM_UNIT_COMPATIBLE" val="0"/>
  <p:tag name="KSO_WM_DIAGRAM_GROUP_CODE" val="m1-1"/>
  <p:tag name="KSO_WM_UNIT_TYPE" val="m_h_i"/>
  <p:tag name="KSO_WM_UNIT_INDEX" val="1_1_3"/>
  <p:tag name="KSO_WM_UNIT_ID" val="diagram20191587_3*m_h_i*1_1_3"/>
  <p:tag name="KSO_WM_TEMPLATE_CATEGORY" val="diagram"/>
  <p:tag name="KSO_WM_TEMPLATE_INDEX" val="20191587"/>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7.xml><?xml version="1.0" encoding="utf-8"?>
<p:tagLst xmlns:p="http://schemas.openxmlformats.org/presentationml/2006/main">
  <p:tag name="KSO_WM_UNIT_TIMELINE_IDINGROUP" val="5"/>
  <p:tag name="KSO_WM_UNIT_TIMELINE_EMPHASIS_ID" val="1"/>
  <p:tag name="KSO_WM_UNIT_ADJUSTLAYOUT_ID" val="19"/>
  <p:tag name="KSO_WM_UNIT_HIGHLIGHT" val="0"/>
  <p:tag name="KSO_WM_UNIT_COMPATIBLE" val="0"/>
  <p:tag name="KSO_WM_DIAGRAM_GROUP_CODE" val="m1-1"/>
  <p:tag name="KSO_WM_UNIT_TYPE" val="m_h_i"/>
  <p:tag name="KSO_WM_UNIT_INDEX" val="1_1_4"/>
  <p:tag name="KSO_WM_UNIT_ID" val="diagram20191587_3*m_h_i*1_1_4"/>
  <p:tag name="KSO_WM_TEMPLATE_CATEGORY" val="diagram"/>
  <p:tag name="KSO_WM_TEMPLATE_INDEX" val="20191587"/>
  <p:tag name="KSO_WM_UNIT_LAYERLEVEL" val="1_1_1"/>
  <p:tag name="KSO_WM_TAG_VERSION" val="1.0"/>
  <p:tag name="KSO_WM_BEAUTIFY_FLAG" val="#wm#"/>
  <p:tag name="KSO_WM_UNIT_USESOURCEFORMAT_APPLY" val="1"/>
</p:tagLst>
</file>

<file path=ppt/tags/tag8.xml><?xml version="1.0" encoding="utf-8"?>
<p:tagLst xmlns:p="http://schemas.openxmlformats.org/presentationml/2006/main">
  <p:tag name="KSO_WM_UNIT_TIMELINE_IDINGROUP" val="1"/>
  <p:tag name="KSO_WM_UNIT_TIMELINE_EMPHASIS_ID" val="5"/>
  <p:tag name="KSO_WM_UNIT_ADJUSTLAYOUT_ID" val="21"/>
  <p:tag name="KSO_WM_UNIT_HIGHLIGHT" val="0"/>
  <p:tag name="KSO_WM_UNIT_COMPATIBLE" val="0"/>
  <p:tag name="KSO_WM_DIAGRAM_GROUP_CODE" val="m1-1"/>
  <p:tag name="KSO_WM_UNIT_TYPE" val="m_i"/>
  <p:tag name="KSO_WM_UNIT_INDEX" val="1_2"/>
  <p:tag name="KSO_WM_UNIT_ID" val="diagram20191587_3*m_i*1_2"/>
  <p:tag name="KSO_WM_TEMPLATE_CATEGORY" val="diagram"/>
  <p:tag name="KSO_WM_TEMPLATE_INDEX" val="20191587"/>
  <p:tag name="KSO_WM_UNIT_LAYERLEVEL" val="1_1"/>
  <p:tag name="KSO_WM_TAG_VERSION" val="1.0"/>
  <p:tag name="KSO_WM_BEAUTIFY_FLAG" val="#wm#"/>
  <p:tag name="KSO_WM_UNIT_FILL_FORE_SCHEMECOLOR_INDEX" val="8"/>
  <p:tag name="KSO_WM_UNIT_FILL_TYPE" val="1"/>
  <p:tag name="KSO_WM_UNIT_TEXT_FILL_FORE_SCHEMECOLOR_INDEX" val="2"/>
  <p:tag name="KSO_WM_UNIT_TEXT_FILL_TYPE" val="1"/>
  <p:tag name="KSO_WM_UNIT_USESOURCEFORMAT_APPLY" val="1"/>
</p:tagLst>
</file>

<file path=ppt/tags/tag9.xml><?xml version="1.0" encoding="utf-8"?>
<p:tagLst xmlns:p="http://schemas.openxmlformats.org/presentationml/2006/main">
  <p:tag name="KSO_WM_UNIT_TIMELINE_IDINGROUP" val="6"/>
  <p:tag name="KSO_WM_UNIT_TIMELINE_EMPHASIS_ID" val="3"/>
  <p:tag name="KSO_WM_UNIT_ADJUSTLAYOUT_ID" val="23"/>
  <p:tag name="KSO_WM_UNIT_VALUE" val="21"/>
  <p:tag name="KSO_WM_UNIT_HIGHLIGHT" val="0"/>
  <p:tag name="KSO_WM_UNIT_COMPATIBLE" val="0"/>
  <p:tag name="KSO_WM_DIAGRAM_GROUP_CODE" val="m1-1"/>
  <p:tag name="KSO_WM_UNIT_TYPE" val="m_h_f"/>
  <p:tag name="KSO_WM_UNIT_INDEX" val="1_2_1"/>
  <p:tag name="KSO_WM_UNIT_ID" val="diagram20191587_3*m_h_f*1_2_1"/>
  <p:tag name="KSO_WM_TEMPLATE_CATEGORY" val="diagram"/>
  <p:tag name="KSO_WM_TEMPLATE_INDEX" val="20191587"/>
  <p:tag name="KSO_WM_UNIT_LAYERLEVEL" val="1_1_1"/>
  <p:tag name="KSO_WM_TAG_VERSION" val="1.0"/>
  <p:tag name="KSO_WM_BEAUTIFY_FLAG" val="#wm#"/>
  <p:tag name="KSO_WM_UNIT_PRESET_TEXT" val="简单地描述该时间点发生的一些事件"/>
  <p:tag name="KSO_WM_UNIT_TEXT_FILL_FORE_SCHEMECOLOR_INDEX" val="14"/>
  <p:tag name="KSO_WM_UNIT_TEXT_FILL_TYPE" val="1"/>
  <p:tag name="KSO_WM_UNIT_USESOURCEFORMAT_APPLY"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Source Han Sans Bold"/>
        <a:ea typeface="Source Han Sans Regular"/>
        <a:cs typeface=""/>
      </a:majorFont>
      <a:minorFont>
        <a:latin typeface="Source Han Sans Regular"/>
        <a:ea typeface="Source Han Sans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Arial"/>
        <a:ea typeface="站酷文艺体"/>
        <a:cs typeface=""/>
      </a:majorFont>
      <a:minorFont>
        <a:latin typeface="Arial"/>
        <a:ea typeface="站酷文艺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Arial"/>
        <a:ea typeface="站酷文艺体"/>
        <a:cs typeface=""/>
      </a:majorFont>
      <a:minorFont>
        <a:latin typeface="Arial"/>
        <a:ea typeface="站酷文艺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8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Arial"/>
        <a:ea typeface="站酷文艺体"/>
        <a:cs typeface=""/>
      </a:majorFont>
      <a:minorFont>
        <a:latin typeface="Arial"/>
        <a:ea typeface="站酷文艺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思源宋体 CN"/>
        <a:ea typeface="Source Han Sans Regular"/>
        <a:cs typeface=""/>
      </a:majorFont>
      <a:minorFont>
        <a:latin typeface="思源宋体 CN"/>
        <a:ea typeface="Source Han Sans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思源宋体 CN"/>
        <a:ea typeface="Source Han Sans Regular"/>
        <a:cs typeface=""/>
      </a:majorFont>
      <a:minorFont>
        <a:latin typeface="思源宋体 CN"/>
        <a:ea typeface="Source Han Sans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Butler"/>
        <a:ea typeface="Noto Sans S Chinese Bold"/>
        <a:cs typeface=""/>
      </a:majorFont>
      <a:minorFont>
        <a:latin typeface="Butler"/>
        <a:ea typeface="Noto Sans S Chinese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Butler"/>
        <a:ea typeface="思源黑体 Bold"/>
        <a:cs typeface=""/>
      </a:majorFont>
      <a:minorFont>
        <a:latin typeface="Butler"/>
        <a:ea typeface="思源黑体 Extra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思源宋体 CN"/>
        <a:ea typeface="思源黑体 CN Bold"/>
        <a:cs typeface=""/>
      </a:majorFont>
      <a:minorFont>
        <a:latin typeface="思源宋体 CN"/>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Butler"/>
        <a:ea typeface="思源黑体 Bold"/>
        <a:cs typeface=""/>
      </a:majorFont>
      <a:minorFont>
        <a:latin typeface="Butler"/>
        <a:ea typeface="思源黑体 Extra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6758</Words>
  <Application>WPS 演示</Application>
  <PresentationFormat>宽屏</PresentationFormat>
  <Paragraphs>344</Paragraphs>
  <Slides>32</Slides>
  <Notes>0</Notes>
  <HiddenSlides>0</HiddenSlides>
  <MMClips>0</MMClips>
  <ScaleCrop>false</ScaleCrop>
  <HeadingPairs>
    <vt:vector size="6" baseType="variant">
      <vt:variant>
        <vt:lpstr>已用的字体</vt:lpstr>
      </vt:variant>
      <vt:variant>
        <vt:i4>39</vt:i4>
      </vt:variant>
      <vt:variant>
        <vt:lpstr>主题</vt:lpstr>
      </vt:variant>
      <vt:variant>
        <vt:i4>13</vt:i4>
      </vt:variant>
      <vt:variant>
        <vt:lpstr>幻灯片标题</vt:lpstr>
      </vt:variant>
      <vt:variant>
        <vt:i4>32</vt:i4>
      </vt:variant>
    </vt:vector>
  </HeadingPairs>
  <TitlesOfParts>
    <vt:vector size="84" baseType="lpstr">
      <vt:lpstr>Arial</vt:lpstr>
      <vt:lpstr>方正书宋_GBK</vt:lpstr>
      <vt:lpstr>Wingdings</vt:lpstr>
      <vt:lpstr>华文中宋</vt:lpstr>
      <vt:lpstr>站酷文艺体</vt:lpstr>
      <vt:lpstr>华文宋体</vt:lpstr>
      <vt:lpstr>站酷小薇LOGO体</vt:lpstr>
      <vt:lpstr>Source Han Sans Regular</vt:lpstr>
      <vt:lpstr>Times New Roman</vt:lpstr>
      <vt:lpstr>Calibri</vt:lpstr>
      <vt:lpstr>思源宋体 CN</vt:lpstr>
      <vt:lpstr>微软雅黑</vt:lpstr>
      <vt:lpstr>蘋果儷中黑</vt:lpstr>
      <vt:lpstr>Cambria Math</vt:lpstr>
      <vt:lpstr>Avenir Book</vt:lpstr>
      <vt:lpstr>Didot Regular</vt:lpstr>
      <vt:lpstr>华文新魏</vt:lpstr>
      <vt:lpstr>Arial</vt:lpstr>
      <vt:lpstr>站酷文艺体</vt:lpstr>
      <vt:lpstr>Times New Roman Regular</vt:lpstr>
      <vt:lpstr>Hiragino Sans CNS W3</vt:lpstr>
      <vt:lpstr>宋体</vt:lpstr>
      <vt:lpstr>Source Sans Pro</vt:lpstr>
      <vt:lpstr>Arial Unicode MS</vt:lpstr>
      <vt:lpstr>Thonburi</vt:lpstr>
      <vt:lpstr>苹方-简</vt:lpstr>
      <vt:lpstr>等线</vt:lpstr>
      <vt:lpstr>汉仪中等线KW</vt:lpstr>
      <vt:lpstr>等线 Light</vt:lpstr>
      <vt:lpstr>Noto Sans S Chinese Bold</vt:lpstr>
      <vt:lpstr>Butler</vt:lpstr>
      <vt:lpstr>思源黑体 Bold</vt:lpstr>
      <vt:lpstr>思源黑体 ExtraLight</vt:lpstr>
      <vt:lpstr>思源黑体 CN Bold</vt:lpstr>
      <vt:lpstr>思源黑体 CN Regular</vt:lpstr>
      <vt:lpstr>Source Han Sans Bold</vt:lpstr>
      <vt:lpstr>站酷文艺体</vt:lpstr>
      <vt:lpstr>思源宋体 CN</vt:lpstr>
      <vt:lpstr>Source Han Sans Regular</vt:lpstr>
      <vt:lpstr>Office 主题​​</vt:lpstr>
      <vt:lpstr>1_Office 主题​​</vt:lpstr>
      <vt:lpstr>8_Office 主题​​</vt:lpstr>
      <vt:lpstr>2_Office 主题​​</vt:lpstr>
      <vt:lpstr>9_Office 主题​​</vt:lpstr>
      <vt:lpstr>3_Office 主题​​</vt:lpstr>
      <vt:lpstr>6_Office 主题​​</vt:lpstr>
      <vt:lpstr>7_Office 主题​​</vt:lpstr>
      <vt:lpstr>13_Office 主题​​</vt:lpstr>
      <vt:lpstr>11_Office 主题​​</vt:lpstr>
      <vt:lpstr>10_Office 主题​​</vt:lpstr>
      <vt:lpstr>4_Office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樊 谕</dc:creator>
  <cp:lastModifiedBy>yuqinhan1229</cp:lastModifiedBy>
  <cp:revision>25</cp:revision>
  <dcterms:created xsi:type="dcterms:W3CDTF">2022-01-29T01:43:25Z</dcterms:created>
  <dcterms:modified xsi:type="dcterms:W3CDTF">2022-01-29T01:43:25Z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2052-2.7.0.4445</vt:lpwstr>
  </property>
</Properties>
</file>